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y="5143500" cx="9144000"/>
  <p:notesSz cx="6858000" cy="9144000"/>
  <p:embeddedFontLst>
    <p:embeddedFont>
      <p:font typeface="Proxima Nova"/>
      <p:regular r:id="rId80"/>
      <p:bold r:id="rId81"/>
      <p:italic r:id="rId82"/>
      <p:boldItalic r:id="rId83"/>
    </p:embeddedFont>
    <p:embeddedFont>
      <p:font typeface="Rubik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ubik-regular.fntdata"/><Relationship Id="rId83" Type="http://schemas.openxmlformats.org/officeDocument/2006/relationships/font" Target="fonts/ProximaNova-boldItalic.fntdata"/><Relationship Id="rId42" Type="http://schemas.openxmlformats.org/officeDocument/2006/relationships/slide" Target="slides/slide37.xml"/><Relationship Id="rId86" Type="http://schemas.openxmlformats.org/officeDocument/2006/relationships/font" Target="fonts/Rubik-italic.fntdata"/><Relationship Id="rId41" Type="http://schemas.openxmlformats.org/officeDocument/2006/relationships/slide" Target="slides/slide36.xml"/><Relationship Id="rId85" Type="http://schemas.openxmlformats.org/officeDocument/2006/relationships/font" Target="fonts/Rubik-bold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87" Type="http://schemas.openxmlformats.org/officeDocument/2006/relationships/font" Target="fonts/Rubik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ProximaNova-regular.fntdata"/><Relationship Id="rId82" Type="http://schemas.openxmlformats.org/officeDocument/2006/relationships/font" Target="fonts/ProximaNova-italic.fntdata"/><Relationship Id="rId81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260cce070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g2f260cce070_1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3" name="Google Shape;34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6" name="Google Shape;39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7" name="Google Shape;41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8" name="Google Shape;44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2" name="Google Shape;47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4" name="Google Shape;48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1" name="Google Shape;501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9" name="Google Shape;509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7" name="Google Shape;51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5" name="Google Shape;52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3" name="Google Shape;53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8" name="Google Shape;54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4" name="Google Shape;564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5" name="Google Shape;58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0" name="Google Shape;610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2" name="Google Shape;622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8" name="Google Shape;63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9" name="Google Shape;649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7" name="Google Shape;657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5" name="Google Shape;665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1" name="Google Shape;691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3" name="Google Shape;703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1" name="Google Shape;711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9" name="Google Shape;719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0" name="Google Shape;730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3" name="Google Shape;743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5" name="Google Shape;755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5" name="Google Shape;765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9" name="Google Shape;779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8" name="Google Shape;788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6" name="Google Shape;796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5" name="Google Shape;805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f248d8062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4" name="Google Shape;814;g2f248d80625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3" name="Google Shape;823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2" name="Google Shape;832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1" name="Google Shape;841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4" name="Google Shape;854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3" name="Google Shape;863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5" name="Google Shape;875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7" name="Google Shape;887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6" name="Google Shape;896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260cce07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2f260cce070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5" name="Google Shape;905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4" name="Google Shape;914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f248d8062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4" name="Google Shape;924;g2f248d80625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4" name="Google Shape;934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3" name="Google Shape;943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f260cce070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4" name="Google Shape;954;g2f260cce070_1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f260cce070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4" name="Google Shape;964;g2f260cce070_1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f260cce070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4" name="Google Shape;974;g2f260cce070_1_3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f260cce070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8" name="Google Shape;988;g2f260cce070_1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f260cce070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8" name="Google Shape;998;g2f260cce070_1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2f260cce070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2" name="Google Shape;1012;g2f260cce070_1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f260cce070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6" name="Google Shape;1026;g2f260cce070_1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f260cce070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0" name="Google Shape;1040;g2f260cce070_1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f260cce070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0" name="Google Shape;1050;g2f260cce070_1_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8" name="Google Shape;1058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f248d8062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g2f248d80625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© Templateswise.com - Machine Learning PPT">
  <p:cSld name="© Templateswise.com - Machine Learning PP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4"/>
            <a:ext cx="9144000" cy="514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7"/>
            <a:ext cx="9144000" cy="514258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sp>
        <p:nvSpPr>
          <p:cNvPr id="61" name="Google Shape;61;p13"/>
          <p:cNvSpPr txBox="1"/>
          <p:nvPr>
            <p:ph type="title"/>
          </p:nvPr>
        </p:nvSpPr>
        <p:spPr>
          <a:xfrm>
            <a:off x="4860032" y="1779662"/>
            <a:ext cx="3848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  <a:defRPr sz="39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5024120" y="2427734"/>
            <a:ext cx="3672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3" name="Google Shape;63;p13"/>
          <p:cNvGrpSpPr/>
          <p:nvPr/>
        </p:nvGrpSpPr>
        <p:grpSpPr>
          <a:xfrm>
            <a:off x="6958036" y="2967073"/>
            <a:ext cx="808040" cy="808047"/>
            <a:chOff x="6958036" y="2967073"/>
            <a:chExt cx="808040" cy="808047"/>
          </a:xfrm>
        </p:grpSpPr>
        <p:sp>
          <p:nvSpPr>
            <p:cNvPr id="64" name="Google Shape;64;p13"/>
            <p:cNvSpPr/>
            <p:nvPr/>
          </p:nvSpPr>
          <p:spPr>
            <a:xfrm>
              <a:off x="6958036" y="2967073"/>
              <a:ext cx="808040" cy="808047"/>
            </a:xfrm>
            <a:custGeom>
              <a:rect b="b" l="l" r="r" t="t"/>
              <a:pathLst>
                <a:path extrusionOk="0" h="1017" w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7075512" y="3165513"/>
              <a:ext cx="574676" cy="360367"/>
            </a:xfrm>
            <a:custGeom>
              <a:rect b="b" l="l" r="r" t="t"/>
              <a:pathLst>
                <a:path extrusionOk="0" h="454" w="726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13"/>
          <p:cNvGrpSpPr/>
          <p:nvPr/>
        </p:nvGrpSpPr>
        <p:grpSpPr>
          <a:xfrm>
            <a:off x="5967433" y="2967073"/>
            <a:ext cx="808040" cy="808047"/>
            <a:chOff x="5967433" y="2967073"/>
            <a:chExt cx="808040" cy="808047"/>
          </a:xfrm>
        </p:grpSpPr>
        <p:sp>
          <p:nvSpPr>
            <p:cNvPr id="67" name="Google Shape;67;p13"/>
            <p:cNvSpPr/>
            <p:nvPr/>
          </p:nvSpPr>
          <p:spPr>
            <a:xfrm>
              <a:off x="5967433" y="2967073"/>
              <a:ext cx="808040" cy="808047"/>
            </a:xfrm>
            <a:custGeom>
              <a:rect b="b" l="l" r="r" t="t"/>
              <a:pathLst>
                <a:path extrusionOk="0" h="1017" w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191271" y="3189326"/>
              <a:ext cx="360365" cy="363541"/>
            </a:xfrm>
            <a:custGeom>
              <a:rect b="b" l="l" r="r" t="t"/>
              <a:pathLst>
                <a:path extrusionOk="0" h="456" w="455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6226196" y="3103600"/>
              <a:ext cx="17463" cy="74613"/>
            </a:xfrm>
            <a:custGeom>
              <a:rect b="b" l="l" r="r" t="t"/>
              <a:pathLst>
                <a:path extrusionOk="0" h="93" w="22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6256359" y="3103600"/>
              <a:ext cx="19050" cy="74613"/>
            </a:xfrm>
            <a:custGeom>
              <a:rect b="b" l="l" r="r" t="t"/>
              <a:pathLst>
                <a:path extrusionOk="0" h="93" w="2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6286521" y="3103600"/>
              <a:ext cx="19050" cy="74613"/>
            </a:xfrm>
            <a:custGeom>
              <a:rect b="b" l="l" r="r" t="t"/>
              <a:pathLst>
                <a:path extrusionOk="0" h="93" w="2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6316684" y="3103600"/>
              <a:ext cx="19050" cy="74613"/>
            </a:xfrm>
            <a:custGeom>
              <a:rect b="b" l="l" r="r" t="t"/>
              <a:pathLst>
                <a:path extrusionOk="0" h="93" w="2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6346847" y="3103600"/>
              <a:ext cx="19050" cy="74613"/>
            </a:xfrm>
            <a:custGeom>
              <a:rect b="b" l="l" r="r" t="t"/>
              <a:pathLst>
                <a:path extrusionOk="0" h="93" w="2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377009" y="3103600"/>
              <a:ext cx="19050" cy="74613"/>
            </a:xfrm>
            <a:custGeom>
              <a:rect b="b" l="l" r="r" t="t"/>
              <a:pathLst>
                <a:path extrusionOk="0" h="93" w="2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6408759" y="3103600"/>
              <a:ext cx="17463" cy="74613"/>
            </a:xfrm>
            <a:custGeom>
              <a:rect b="b" l="l" r="r" t="t"/>
              <a:pathLst>
                <a:path extrusionOk="0" h="93" w="21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6438922" y="3103600"/>
              <a:ext cx="17463" cy="74613"/>
            </a:xfrm>
            <a:custGeom>
              <a:rect b="b" l="l" r="r" t="t"/>
              <a:pathLst>
                <a:path extrusionOk="0" h="93" w="21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6499247" y="3103600"/>
              <a:ext cx="17463" cy="74613"/>
            </a:xfrm>
            <a:custGeom>
              <a:rect b="b" l="l" r="r" t="t"/>
              <a:pathLst>
                <a:path extrusionOk="0" h="93" w="21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6469085" y="3103600"/>
              <a:ext cx="17463" cy="74613"/>
            </a:xfrm>
            <a:custGeom>
              <a:rect b="b" l="l" r="r" t="t"/>
              <a:pathLst>
                <a:path extrusionOk="0" h="93" w="21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6499247" y="3563980"/>
              <a:ext cx="17463" cy="74613"/>
            </a:xfrm>
            <a:custGeom>
              <a:rect b="b" l="l" r="r" t="t"/>
              <a:pathLst>
                <a:path extrusionOk="0" h="93" w="21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6469085" y="3563980"/>
              <a:ext cx="17463" cy="74613"/>
            </a:xfrm>
            <a:custGeom>
              <a:rect b="b" l="l" r="r" t="t"/>
              <a:pathLst>
                <a:path extrusionOk="0" h="93" w="21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438922" y="3563980"/>
              <a:ext cx="17463" cy="74613"/>
            </a:xfrm>
            <a:custGeom>
              <a:rect b="b" l="l" r="r" t="t"/>
              <a:pathLst>
                <a:path extrusionOk="0" h="93" w="21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6408759" y="3563980"/>
              <a:ext cx="17463" cy="74613"/>
            </a:xfrm>
            <a:custGeom>
              <a:rect b="b" l="l" r="r" t="t"/>
              <a:pathLst>
                <a:path extrusionOk="0" h="93" w="21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77009" y="3563980"/>
              <a:ext cx="19050" cy="74613"/>
            </a:xfrm>
            <a:custGeom>
              <a:rect b="b" l="l" r="r" t="t"/>
              <a:pathLst>
                <a:path extrusionOk="0" h="93" w="2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346847" y="3563980"/>
              <a:ext cx="19050" cy="74613"/>
            </a:xfrm>
            <a:custGeom>
              <a:rect b="b" l="l" r="r" t="t"/>
              <a:pathLst>
                <a:path extrusionOk="0" h="93" w="2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316684" y="3563980"/>
              <a:ext cx="19050" cy="74613"/>
            </a:xfrm>
            <a:custGeom>
              <a:rect b="b" l="l" r="r" t="t"/>
              <a:pathLst>
                <a:path extrusionOk="0" h="93" w="2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6286521" y="3563980"/>
              <a:ext cx="19050" cy="74613"/>
            </a:xfrm>
            <a:custGeom>
              <a:rect b="b" l="l" r="r" t="t"/>
              <a:pathLst>
                <a:path extrusionOk="0" h="93" w="2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6226196" y="3563980"/>
              <a:ext cx="17463" cy="74613"/>
            </a:xfrm>
            <a:custGeom>
              <a:rect b="b" l="l" r="r" t="t"/>
              <a:pathLst>
                <a:path extrusionOk="0" h="93" w="22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6256359" y="3563980"/>
              <a:ext cx="19050" cy="74613"/>
            </a:xfrm>
            <a:custGeom>
              <a:rect b="b" l="l" r="r" t="t"/>
              <a:pathLst>
                <a:path extrusionOk="0" h="93" w="2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6103958" y="3498892"/>
              <a:ext cx="74613" cy="17463"/>
            </a:xfrm>
            <a:custGeom>
              <a:rect b="b" l="l" r="r" t="t"/>
              <a:pathLst>
                <a:path extrusionOk="0" h="23" w="95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6103958" y="3468729"/>
              <a:ext cx="74613" cy="17463"/>
            </a:xfrm>
            <a:custGeom>
              <a:rect b="b" l="l" r="r" t="t"/>
              <a:pathLst>
                <a:path extrusionOk="0" h="22" w="95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03958" y="3438566"/>
              <a:ext cx="74613" cy="17463"/>
            </a:xfrm>
            <a:custGeom>
              <a:rect b="b" l="l" r="r" t="t"/>
              <a:pathLst>
                <a:path extrusionOk="0" h="22" w="95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103958" y="3408403"/>
              <a:ext cx="74613" cy="17463"/>
            </a:xfrm>
            <a:custGeom>
              <a:rect b="b" l="l" r="r" t="t"/>
              <a:pathLst>
                <a:path extrusionOk="0" h="22" w="95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103958" y="3378241"/>
              <a:ext cx="74613" cy="15875"/>
            </a:xfrm>
            <a:custGeom>
              <a:rect b="b" l="l" r="r" t="t"/>
              <a:pathLst>
                <a:path extrusionOk="0" h="22" w="95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103958" y="3348078"/>
              <a:ext cx="74613" cy="15875"/>
            </a:xfrm>
            <a:custGeom>
              <a:rect b="b" l="l" r="r" t="t"/>
              <a:pathLst>
                <a:path extrusionOk="0" h="22" w="95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03958" y="3317915"/>
              <a:ext cx="74613" cy="15875"/>
            </a:xfrm>
            <a:custGeom>
              <a:rect b="b" l="l" r="r" t="t"/>
              <a:pathLst>
                <a:path extrusionOk="0" h="22" w="95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103958" y="3287752"/>
              <a:ext cx="74613" cy="15875"/>
            </a:xfrm>
            <a:custGeom>
              <a:rect b="b" l="l" r="r" t="t"/>
              <a:pathLst>
                <a:path extrusionOk="0" h="22" w="95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103958" y="3225839"/>
              <a:ext cx="74613" cy="17463"/>
            </a:xfrm>
            <a:custGeom>
              <a:rect b="b" l="l" r="r" t="t"/>
              <a:pathLst>
                <a:path extrusionOk="0" h="23" w="95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103958" y="3256002"/>
              <a:ext cx="74613" cy="17463"/>
            </a:xfrm>
            <a:custGeom>
              <a:rect b="b" l="l" r="r" t="t"/>
              <a:pathLst>
                <a:path extrusionOk="0" h="23" w="95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6564335" y="3225839"/>
              <a:ext cx="74613" cy="17463"/>
            </a:xfrm>
            <a:custGeom>
              <a:rect b="b" l="l" r="r" t="t"/>
              <a:pathLst>
                <a:path extrusionOk="0" h="23" w="95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6564335" y="3256002"/>
              <a:ext cx="74613" cy="17463"/>
            </a:xfrm>
            <a:custGeom>
              <a:rect b="b" l="l" r="r" t="t"/>
              <a:pathLst>
                <a:path extrusionOk="0" h="23" w="95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6564335" y="3287752"/>
              <a:ext cx="74613" cy="15875"/>
            </a:xfrm>
            <a:custGeom>
              <a:rect b="b" l="l" r="r" t="t"/>
              <a:pathLst>
                <a:path extrusionOk="0" h="22" w="95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6564335" y="3317915"/>
              <a:ext cx="74613" cy="15875"/>
            </a:xfrm>
            <a:custGeom>
              <a:rect b="b" l="l" r="r" t="t"/>
              <a:pathLst>
                <a:path extrusionOk="0" h="22" w="95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6564335" y="3348078"/>
              <a:ext cx="74613" cy="15875"/>
            </a:xfrm>
            <a:custGeom>
              <a:rect b="b" l="l" r="r" t="t"/>
              <a:pathLst>
                <a:path extrusionOk="0" h="22" w="95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6564335" y="3378241"/>
              <a:ext cx="74613" cy="15875"/>
            </a:xfrm>
            <a:custGeom>
              <a:rect b="b" l="l" r="r" t="t"/>
              <a:pathLst>
                <a:path extrusionOk="0" h="22" w="95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6564335" y="3408403"/>
              <a:ext cx="74613" cy="17463"/>
            </a:xfrm>
            <a:custGeom>
              <a:rect b="b" l="l" r="r" t="t"/>
              <a:pathLst>
                <a:path extrusionOk="0" h="22" w="95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564335" y="3438566"/>
              <a:ext cx="74613" cy="17463"/>
            </a:xfrm>
            <a:custGeom>
              <a:rect b="b" l="l" r="r" t="t"/>
              <a:pathLst>
                <a:path extrusionOk="0" h="22" w="95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6564335" y="3498892"/>
              <a:ext cx="74613" cy="17463"/>
            </a:xfrm>
            <a:custGeom>
              <a:rect b="b" l="l" r="r" t="t"/>
              <a:pathLst>
                <a:path extrusionOk="0" h="23" w="95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6564335" y="3468729"/>
              <a:ext cx="74613" cy="17463"/>
            </a:xfrm>
            <a:custGeom>
              <a:rect b="b" l="l" r="r" t="t"/>
              <a:pathLst>
                <a:path extrusionOk="0" h="22" w="95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13"/>
          <p:cNvGrpSpPr/>
          <p:nvPr/>
        </p:nvGrpSpPr>
        <p:grpSpPr>
          <a:xfrm>
            <a:off x="4978417" y="2967073"/>
            <a:ext cx="808040" cy="808048"/>
            <a:chOff x="4978417" y="2967073"/>
            <a:chExt cx="808040" cy="808048"/>
          </a:xfrm>
        </p:grpSpPr>
        <p:sp>
          <p:nvSpPr>
            <p:cNvPr id="110" name="Google Shape;110;p13"/>
            <p:cNvSpPr/>
            <p:nvPr/>
          </p:nvSpPr>
          <p:spPr>
            <a:xfrm>
              <a:off x="4978417" y="2967073"/>
              <a:ext cx="808040" cy="808048"/>
            </a:xfrm>
            <a:custGeom>
              <a:rect b="b" l="l" r="r" t="t"/>
              <a:pathLst>
                <a:path extrusionOk="0" h="1018" w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5221305" y="3097250"/>
              <a:ext cx="325439" cy="428630"/>
            </a:xfrm>
            <a:custGeom>
              <a:rect b="b" l="l" r="r" t="t"/>
              <a:pathLst>
                <a:path extrusionOk="0" h="539" w="40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316556" y="3541755"/>
              <a:ext cx="134938" cy="28575"/>
            </a:xfrm>
            <a:custGeom>
              <a:rect b="b" l="l" r="r" t="t"/>
              <a:pathLst>
                <a:path extrusionOk="0" h="36" w="171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329256" y="3579856"/>
              <a:ext cx="107950" cy="28575"/>
            </a:xfrm>
            <a:custGeom>
              <a:rect b="b" l="l" r="r" t="t"/>
              <a:pathLst>
                <a:path extrusionOk="0" h="35" w="136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5343543" y="3617956"/>
              <a:ext cx="80963" cy="28575"/>
            </a:xfrm>
            <a:custGeom>
              <a:rect b="b" l="l" r="r" t="t"/>
              <a:pathLst>
                <a:path extrusionOk="0" h="36" w="102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5260993" y="3143288"/>
              <a:ext cx="100013" cy="133352"/>
            </a:xfrm>
            <a:custGeom>
              <a:rect b="b" l="l" r="r" t="t"/>
              <a:pathLst>
                <a:path extrusionOk="0" h="167" w="126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45.png"/><Relationship Id="rId9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35.png"/><Relationship Id="rId7" Type="http://schemas.openxmlformats.org/officeDocument/2006/relationships/image" Target="../media/image28.png"/><Relationship Id="rId8" Type="http://schemas.openxmlformats.org/officeDocument/2006/relationships/image" Target="../media/image6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42.png"/><Relationship Id="rId6" Type="http://schemas.openxmlformats.org/officeDocument/2006/relationships/image" Target="../media/image93.png"/><Relationship Id="rId7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57.png"/><Relationship Id="rId7" Type="http://schemas.openxmlformats.org/officeDocument/2006/relationships/image" Target="../media/image31.png"/><Relationship Id="rId8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9" Type="http://schemas.openxmlformats.org/officeDocument/2006/relationships/image" Target="../media/image155.png"/><Relationship Id="rId5" Type="http://schemas.openxmlformats.org/officeDocument/2006/relationships/image" Target="../media/image30.png"/><Relationship Id="rId6" Type="http://schemas.openxmlformats.org/officeDocument/2006/relationships/image" Target="../media/image57.png"/><Relationship Id="rId7" Type="http://schemas.openxmlformats.org/officeDocument/2006/relationships/image" Target="../media/image31.png"/><Relationship Id="rId8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70.png"/><Relationship Id="rId9" Type="http://schemas.openxmlformats.org/officeDocument/2006/relationships/image" Target="../media/image41.png"/><Relationship Id="rId5" Type="http://schemas.openxmlformats.org/officeDocument/2006/relationships/image" Target="../media/image53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53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7.png"/><Relationship Id="rId8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53.png"/><Relationship Id="rId9" Type="http://schemas.openxmlformats.org/officeDocument/2006/relationships/image" Target="../media/image48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7.png"/><Relationship Id="rId8" Type="http://schemas.openxmlformats.org/officeDocument/2006/relationships/image" Target="../media/image59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2.png"/><Relationship Id="rId10" Type="http://schemas.openxmlformats.org/officeDocument/2006/relationships/image" Target="../media/image88.png"/><Relationship Id="rId13" Type="http://schemas.openxmlformats.org/officeDocument/2006/relationships/image" Target="../media/image80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70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Relationship Id="rId5" Type="http://schemas.openxmlformats.org/officeDocument/2006/relationships/image" Target="../media/image54.png"/><Relationship Id="rId6" Type="http://schemas.openxmlformats.org/officeDocument/2006/relationships/image" Target="../media/image60.png"/><Relationship Id="rId7" Type="http://schemas.openxmlformats.org/officeDocument/2006/relationships/image" Target="../media/image65.png"/><Relationship Id="rId8" Type="http://schemas.openxmlformats.org/officeDocument/2006/relationships/image" Target="../media/image75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6.png"/><Relationship Id="rId10" Type="http://schemas.openxmlformats.org/officeDocument/2006/relationships/image" Target="../media/image97.png"/><Relationship Id="rId13" Type="http://schemas.openxmlformats.org/officeDocument/2006/relationships/image" Target="../media/image74.png"/><Relationship Id="rId1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64.png"/><Relationship Id="rId9" Type="http://schemas.openxmlformats.org/officeDocument/2006/relationships/image" Target="../media/image78.png"/><Relationship Id="rId14" Type="http://schemas.openxmlformats.org/officeDocument/2006/relationships/image" Target="../media/image89.png"/><Relationship Id="rId5" Type="http://schemas.openxmlformats.org/officeDocument/2006/relationships/image" Target="../media/image81.png"/><Relationship Id="rId6" Type="http://schemas.openxmlformats.org/officeDocument/2006/relationships/image" Target="../media/image67.png"/><Relationship Id="rId7" Type="http://schemas.openxmlformats.org/officeDocument/2006/relationships/image" Target="../media/image79.png"/><Relationship Id="rId8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7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7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73.png"/><Relationship Id="rId5" Type="http://schemas.openxmlformats.org/officeDocument/2006/relationships/image" Target="../media/image7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73.png"/><Relationship Id="rId5" Type="http://schemas.openxmlformats.org/officeDocument/2006/relationships/image" Target="../media/image7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73.png"/><Relationship Id="rId5" Type="http://schemas.openxmlformats.org/officeDocument/2006/relationships/image" Target="../media/image76.png"/></Relationships>
</file>

<file path=ppt/slides/_rels/slide32.xml.rels><?xml version="1.0" encoding="UTF-8" standalone="yes"?><Relationships xmlns="http://schemas.openxmlformats.org/package/2006/relationships"><Relationship Id="rId10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84.png"/><Relationship Id="rId9" Type="http://schemas.openxmlformats.org/officeDocument/2006/relationships/image" Target="../media/image85.png"/><Relationship Id="rId5" Type="http://schemas.openxmlformats.org/officeDocument/2006/relationships/image" Target="../media/image83.png"/><Relationship Id="rId6" Type="http://schemas.openxmlformats.org/officeDocument/2006/relationships/image" Target="../media/image76.png"/><Relationship Id="rId7" Type="http://schemas.openxmlformats.org/officeDocument/2006/relationships/image" Target="../media/image82.png"/><Relationship Id="rId8" Type="http://schemas.openxmlformats.org/officeDocument/2006/relationships/image" Target="../media/image8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101.png"/><Relationship Id="rId5" Type="http://schemas.openxmlformats.org/officeDocument/2006/relationships/image" Target="../media/image86.png"/><Relationship Id="rId6" Type="http://schemas.openxmlformats.org/officeDocument/2006/relationships/image" Target="../media/image91.png"/><Relationship Id="rId7" Type="http://schemas.openxmlformats.org/officeDocument/2006/relationships/image" Target="../media/image9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101.png"/><Relationship Id="rId5" Type="http://schemas.openxmlformats.org/officeDocument/2006/relationships/image" Target="../media/image86.png"/><Relationship Id="rId6" Type="http://schemas.openxmlformats.org/officeDocument/2006/relationships/image" Target="../media/image9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101.png"/><Relationship Id="rId5" Type="http://schemas.openxmlformats.org/officeDocument/2006/relationships/image" Target="../media/image86.png"/><Relationship Id="rId6" Type="http://schemas.openxmlformats.org/officeDocument/2006/relationships/image" Target="../media/image9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Relationship Id="rId4" Type="http://schemas.openxmlformats.org/officeDocument/2006/relationships/image" Target="../media/image99.png"/></Relationships>
</file>

<file path=ppt/slides/_rels/slide38.xml.rels><?xml version="1.0" encoding="UTF-8" standalone="yes"?><Relationships xmlns="http://schemas.openxmlformats.org/package/2006/relationships"><Relationship Id="rId10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106.png"/><Relationship Id="rId9" Type="http://schemas.openxmlformats.org/officeDocument/2006/relationships/image" Target="../media/image85.png"/><Relationship Id="rId5" Type="http://schemas.openxmlformats.org/officeDocument/2006/relationships/image" Target="../media/image83.png"/><Relationship Id="rId6" Type="http://schemas.openxmlformats.org/officeDocument/2006/relationships/image" Target="../media/image76.png"/><Relationship Id="rId7" Type="http://schemas.openxmlformats.org/officeDocument/2006/relationships/image" Target="../media/image82.png"/><Relationship Id="rId8" Type="http://schemas.openxmlformats.org/officeDocument/2006/relationships/image" Target="../media/image8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5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Relationship Id="rId4" Type="http://schemas.openxmlformats.org/officeDocument/2006/relationships/image" Target="../media/image1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Relationship Id="rId4" Type="http://schemas.openxmlformats.org/officeDocument/2006/relationships/image" Target="../media/image10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Relationship Id="rId4" Type="http://schemas.openxmlformats.org/officeDocument/2006/relationships/image" Target="../media/image1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Relationship Id="rId4" Type="http://schemas.openxmlformats.org/officeDocument/2006/relationships/image" Target="../media/image103.png"/><Relationship Id="rId5" Type="http://schemas.openxmlformats.org/officeDocument/2006/relationships/image" Target="../media/image115.png"/><Relationship Id="rId6" Type="http://schemas.openxmlformats.org/officeDocument/2006/relationships/image" Target="../media/image10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Relationship Id="rId4" Type="http://schemas.openxmlformats.org/officeDocument/2006/relationships/image" Target="../media/image109.png"/><Relationship Id="rId5" Type="http://schemas.openxmlformats.org/officeDocument/2006/relationships/image" Target="../media/image105.png"/><Relationship Id="rId6" Type="http://schemas.openxmlformats.org/officeDocument/2006/relationships/image" Target="../media/image1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Relationship Id="rId4" Type="http://schemas.openxmlformats.org/officeDocument/2006/relationships/image" Target="../media/image104.png"/><Relationship Id="rId5" Type="http://schemas.openxmlformats.org/officeDocument/2006/relationships/image" Target="../media/image11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Relationship Id="rId4" Type="http://schemas.openxmlformats.org/officeDocument/2006/relationships/image" Target="../media/image129.png"/><Relationship Id="rId5" Type="http://schemas.openxmlformats.org/officeDocument/2006/relationships/image" Target="../media/image1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Relationship Id="rId4" Type="http://schemas.openxmlformats.org/officeDocument/2006/relationships/image" Target="../media/image1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Relationship Id="rId4" Type="http://schemas.openxmlformats.org/officeDocument/2006/relationships/image" Target="../media/image1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.png"/><Relationship Id="rId4" Type="http://schemas.openxmlformats.org/officeDocument/2006/relationships/image" Target="../media/image1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.png"/><Relationship Id="rId4" Type="http://schemas.openxmlformats.org/officeDocument/2006/relationships/image" Target="../media/image12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.png"/><Relationship Id="rId4" Type="http://schemas.openxmlformats.org/officeDocument/2006/relationships/image" Target="../media/image1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png"/><Relationship Id="rId4" Type="http://schemas.openxmlformats.org/officeDocument/2006/relationships/image" Target="../media/image1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.png"/><Relationship Id="rId4" Type="http://schemas.openxmlformats.org/officeDocument/2006/relationships/image" Target="../media/image132.png"/><Relationship Id="rId5" Type="http://schemas.openxmlformats.org/officeDocument/2006/relationships/image" Target="../media/image117.png"/><Relationship Id="rId6" Type="http://schemas.openxmlformats.org/officeDocument/2006/relationships/image" Target="../media/image120.png"/><Relationship Id="rId7" Type="http://schemas.openxmlformats.org/officeDocument/2006/relationships/image" Target="../media/image119.png"/><Relationship Id="rId8" Type="http://schemas.openxmlformats.org/officeDocument/2006/relationships/image" Target="../media/image1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Relationship Id="rId4" Type="http://schemas.openxmlformats.org/officeDocument/2006/relationships/image" Target="../media/image12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.png"/><Relationship Id="rId4" Type="http://schemas.openxmlformats.org/officeDocument/2006/relationships/image" Target="../media/image131.png"/><Relationship Id="rId5" Type="http://schemas.openxmlformats.org/officeDocument/2006/relationships/image" Target="../media/image14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.png"/><Relationship Id="rId4" Type="http://schemas.openxmlformats.org/officeDocument/2006/relationships/image" Target="../media/image125.png"/><Relationship Id="rId5" Type="http://schemas.openxmlformats.org/officeDocument/2006/relationships/image" Target="../media/image13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.png"/><Relationship Id="rId4" Type="http://schemas.openxmlformats.org/officeDocument/2006/relationships/image" Target="../media/image1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.png"/><Relationship Id="rId4" Type="http://schemas.openxmlformats.org/officeDocument/2006/relationships/image" Target="../media/image1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.png"/><Relationship Id="rId4" Type="http://schemas.openxmlformats.org/officeDocument/2006/relationships/image" Target="../media/image12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.png"/><Relationship Id="rId4" Type="http://schemas.openxmlformats.org/officeDocument/2006/relationships/image" Target="../media/image15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.png"/><Relationship Id="rId4" Type="http://schemas.openxmlformats.org/officeDocument/2006/relationships/image" Target="../media/image14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.png"/><Relationship Id="rId4" Type="http://schemas.openxmlformats.org/officeDocument/2006/relationships/image" Target="../media/image13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.png"/><Relationship Id="rId4" Type="http://schemas.openxmlformats.org/officeDocument/2006/relationships/image" Target="../media/image13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.png"/><Relationship Id="rId4" Type="http://schemas.openxmlformats.org/officeDocument/2006/relationships/image" Target="../media/image1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.png"/><Relationship Id="rId4" Type="http://schemas.openxmlformats.org/officeDocument/2006/relationships/image" Target="../media/image151.png"/><Relationship Id="rId5" Type="http://schemas.openxmlformats.org/officeDocument/2006/relationships/image" Target="../media/image149.png"/><Relationship Id="rId6" Type="http://schemas.openxmlformats.org/officeDocument/2006/relationships/image" Target="../media/image14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.png"/><Relationship Id="rId4" Type="http://schemas.openxmlformats.org/officeDocument/2006/relationships/image" Target="../media/image146.png"/><Relationship Id="rId5" Type="http://schemas.openxmlformats.org/officeDocument/2006/relationships/image" Target="../media/image14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.png"/><Relationship Id="rId4" Type="http://schemas.openxmlformats.org/officeDocument/2006/relationships/image" Target="../media/image142.png"/><Relationship Id="rId5" Type="http://schemas.openxmlformats.org/officeDocument/2006/relationships/image" Target="../media/image152.png"/><Relationship Id="rId6" Type="http://schemas.openxmlformats.org/officeDocument/2006/relationships/image" Target="../media/image1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9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113.png"/><Relationship Id="rId8" Type="http://schemas.openxmlformats.org/officeDocument/2006/relationships/image" Target="../media/image1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.png"/><Relationship Id="rId4" Type="http://schemas.openxmlformats.org/officeDocument/2006/relationships/image" Target="../media/image15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.png"/><Relationship Id="rId4" Type="http://schemas.openxmlformats.org/officeDocument/2006/relationships/image" Target="../media/image151.png"/><Relationship Id="rId5" Type="http://schemas.openxmlformats.org/officeDocument/2006/relationships/image" Target="../media/image149.png"/><Relationship Id="rId6" Type="http://schemas.openxmlformats.org/officeDocument/2006/relationships/image" Target="../media/image14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.png"/><Relationship Id="rId4" Type="http://schemas.openxmlformats.org/officeDocument/2006/relationships/image" Target="../media/image15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.png"/><Relationship Id="rId4" Type="http://schemas.openxmlformats.org/officeDocument/2006/relationships/image" Target="../media/image15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Relationship Id="rId6" Type="http://schemas.openxmlformats.org/officeDocument/2006/relationships/image" Target="../media/image2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type="title"/>
          </p:nvPr>
        </p:nvSpPr>
        <p:spPr>
          <a:xfrm>
            <a:off x="5750850" y="1504950"/>
            <a:ext cx="3371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یادگیری ماشین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1" name="Google Shape;121;p14"/>
          <p:cNvSpPr txBox="1"/>
          <p:nvPr>
            <p:ph idx="1" type="body"/>
          </p:nvPr>
        </p:nvSpPr>
        <p:spPr>
          <a:xfrm>
            <a:off x="6187900" y="2362200"/>
            <a:ext cx="27327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آرش ماری‌اوریاد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2" name="Google Shape;12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7813" y="4166025"/>
            <a:ext cx="2328373" cy="6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Generative Models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6" name="Google Shape;23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237" name="Google Shape;2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/>
          <p:nvPr/>
        </p:nvSpPr>
        <p:spPr>
          <a:xfrm>
            <a:off x="3669147" y="1485978"/>
            <a:ext cx="1682100" cy="373800"/>
          </a:xfrm>
          <a:prstGeom prst="rect">
            <a:avLst/>
          </a:prstGeom>
          <a:solidFill>
            <a:srgbClr val="F7DCB5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مدل‌های مولد</a:t>
            </a:r>
            <a:endParaRPr b="0" i="0" sz="12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39" name="Google Shape;239;p23"/>
          <p:cNvCxnSpPr>
            <a:stCxn id="238" idx="2"/>
          </p:cNvCxnSpPr>
          <p:nvPr/>
        </p:nvCxnSpPr>
        <p:spPr>
          <a:xfrm flipH="1">
            <a:off x="3149997" y="1859778"/>
            <a:ext cx="1360200" cy="4638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0" name="Google Shape;240;p23"/>
          <p:cNvCxnSpPr>
            <a:stCxn id="238" idx="2"/>
          </p:cNvCxnSpPr>
          <p:nvPr/>
        </p:nvCxnSpPr>
        <p:spPr>
          <a:xfrm>
            <a:off x="4510197" y="1859778"/>
            <a:ext cx="1028400" cy="4638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1" name="Google Shape;241;p23"/>
          <p:cNvSpPr/>
          <p:nvPr/>
        </p:nvSpPr>
        <p:spPr>
          <a:xfrm>
            <a:off x="2308831" y="2346363"/>
            <a:ext cx="1682100" cy="373800"/>
          </a:xfrm>
          <a:prstGeom prst="rect">
            <a:avLst/>
          </a:prstGeom>
          <a:solidFill>
            <a:srgbClr val="F7DCB5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تخمین صریح توزیع</a:t>
            </a:r>
            <a:endParaRPr b="0" i="0" sz="12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4757273" y="2346363"/>
            <a:ext cx="1682100" cy="373800"/>
          </a:xfrm>
          <a:prstGeom prst="rect">
            <a:avLst/>
          </a:prstGeom>
          <a:solidFill>
            <a:srgbClr val="F7DCB5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تخمین ضمنی از توزیع</a:t>
            </a:r>
            <a:endParaRPr b="0" i="0" sz="12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43" name="Google Shape;243;p23"/>
          <p:cNvCxnSpPr>
            <a:stCxn id="241" idx="2"/>
            <a:endCxn id="244" idx="0"/>
          </p:cNvCxnSpPr>
          <p:nvPr/>
        </p:nvCxnSpPr>
        <p:spPr>
          <a:xfrm flipH="1">
            <a:off x="2551681" y="2720163"/>
            <a:ext cx="598200" cy="4167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4" name="Google Shape;244;p23"/>
          <p:cNvSpPr/>
          <p:nvPr/>
        </p:nvSpPr>
        <p:spPr>
          <a:xfrm>
            <a:off x="1710518" y="3136861"/>
            <a:ext cx="1682100" cy="373800"/>
          </a:xfrm>
          <a:prstGeom prst="rect">
            <a:avLst/>
          </a:prstGeom>
          <a:solidFill>
            <a:srgbClr val="F7DCB5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توزیع قابل محاسبه</a:t>
            </a:r>
            <a:endParaRPr b="0" i="0" sz="12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5" name="Google Shape;245;p23"/>
          <p:cNvSpPr/>
          <p:nvPr/>
        </p:nvSpPr>
        <p:spPr>
          <a:xfrm>
            <a:off x="3579893" y="3136861"/>
            <a:ext cx="1682100" cy="373800"/>
          </a:xfrm>
          <a:prstGeom prst="rect">
            <a:avLst/>
          </a:prstGeom>
          <a:solidFill>
            <a:srgbClr val="F7DCB5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توزیع تقریبی</a:t>
            </a:r>
            <a:endParaRPr b="0" i="0" sz="12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46" name="Google Shape;246;p23"/>
          <p:cNvCxnSpPr>
            <a:stCxn id="241" idx="2"/>
          </p:cNvCxnSpPr>
          <p:nvPr/>
        </p:nvCxnSpPr>
        <p:spPr>
          <a:xfrm>
            <a:off x="3149881" y="2720163"/>
            <a:ext cx="1271100" cy="4167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7" name="Google Shape;247;p23"/>
          <p:cNvSpPr/>
          <p:nvPr/>
        </p:nvSpPr>
        <p:spPr>
          <a:xfrm>
            <a:off x="2944362" y="3763338"/>
            <a:ext cx="1271100" cy="373800"/>
          </a:xfrm>
          <a:prstGeom prst="rect">
            <a:avLst/>
          </a:prstGeom>
          <a:solidFill>
            <a:srgbClr val="F7DCB5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Variational</a:t>
            </a:r>
            <a:endParaRPr/>
          </a:p>
        </p:txBody>
      </p:sp>
      <p:sp>
        <p:nvSpPr>
          <p:cNvPr id="248" name="Google Shape;248;p23"/>
          <p:cNvSpPr/>
          <p:nvPr/>
        </p:nvSpPr>
        <p:spPr>
          <a:xfrm>
            <a:off x="4715666" y="3763338"/>
            <a:ext cx="1271100" cy="373800"/>
          </a:xfrm>
          <a:prstGeom prst="rect">
            <a:avLst/>
          </a:prstGeom>
          <a:solidFill>
            <a:srgbClr val="F7DCB5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Markov Chain</a:t>
            </a:r>
            <a:endParaRPr/>
          </a:p>
        </p:txBody>
      </p:sp>
      <p:cxnSp>
        <p:nvCxnSpPr>
          <p:cNvPr id="249" name="Google Shape;249;p23"/>
          <p:cNvCxnSpPr>
            <a:stCxn id="245" idx="2"/>
            <a:endCxn id="247" idx="0"/>
          </p:cNvCxnSpPr>
          <p:nvPr/>
        </p:nvCxnSpPr>
        <p:spPr>
          <a:xfrm flipH="1">
            <a:off x="3580043" y="3510661"/>
            <a:ext cx="840900" cy="2526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0" name="Google Shape;250;p23"/>
          <p:cNvCxnSpPr>
            <a:stCxn id="245" idx="2"/>
            <a:endCxn id="248" idx="0"/>
          </p:cNvCxnSpPr>
          <p:nvPr/>
        </p:nvCxnSpPr>
        <p:spPr>
          <a:xfrm>
            <a:off x="4420944" y="3510661"/>
            <a:ext cx="930300" cy="2526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1" name="Google Shape;251;p23"/>
          <p:cNvCxnSpPr>
            <a:stCxn id="242" idx="0"/>
            <a:endCxn id="252" idx="1"/>
          </p:cNvCxnSpPr>
          <p:nvPr/>
        </p:nvCxnSpPr>
        <p:spPr>
          <a:xfrm flipH="1" rot="10800000">
            <a:off x="5598323" y="1946763"/>
            <a:ext cx="543000" cy="3996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2" name="Google Shape;252;p23"/>
          <p:cNvSpPr/>
          <p:nvPr/>
        </p:nvSpPr>
        <p:spPr>
          <a:xfrm>
            <a:off x="6141319" y="1759831"/>
            <a:ext cx="1682100" cy="373800"/>
          </a:xfrm>
          <a:prstGeom prst="rect">
            <a:avLst/>
          </a:prstGeom>
          <a:solidFill>
            <a:srgbClr val="F7DCB5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مستقیم</a:t>
            </a:r>
            <a:endParaRPr b="0" i="0" sz="12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3" name="Google Shape;253;p23"/>
          <p:cNvSpPr/>
          <p:nvPr/>
        </p:nvSpPr>
        <p:spPr>
          <a:xfrm>
            <a:off x="6141324" y="3101876"/>
            <a:ext cx="1271100" cy="373800"/>
          </a:xfrm>
          <a:prstGeom prst="rect">
            <a:avLst/>
          </a:prstGeom>
          <a:solidFill>
            <a:srgbClr val="F7DCB5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2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Markov Chain</a:t>
            </a:r>
            <a:endParaRPr/>
          </a:p>
        </p:txBody>
      </p:sp>
      <p:cxnSp>
        <p:nvCxnSpPr>
          <p:cNvPr id="254" name="Google Shape;254;p23"/>
          <p:cNvCxnSpPr>
            <a:stCxn id="242" idx="2"/>
            <a:endCxn id="253" idx="0"/>
          </p:cNvCxnSpPr>
          <p:nvPr/>
        </p:nvCxnSpPr>
        <p:spPr>
          <a:xfrm>
            <a:off x="5598323" y="2720163"/>
            <a:ext cx="1178700" cy="3816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5" name="Google Shape;255;p23"/>
          <p:cNvSpPr txBox="1"/>
          <p:nvPr/>
        </p:nvSpPr>
        <p:spPr>
          <a:xfrm>
            <a:off x="6706516" y="1472451"/>
            <a:ext cx="55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GAN</a:t>
            </a:r>
            <a:endParaRPr/>
          </a:p>
        </p:txBody>
      </p:sp>
      <p:sp>
        <p:nvSpPr>
          <p:cNvPr id="256" name="Google Shape;256;p23"/>
          <p:cNvSpPr txBox="1"/>
          <p:nvPr/>
        </p:nvSpPr>
        <p:spPr>
          <a:xfrm>
            <a:off x="6486969" y="3483623"/>
            <a:ext cx="54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GSN</a:t>
            </a:r>
            <a:endParaRPr/>
          </a:p>
        </p:txBody>
      </p:sp>
      <p:sp>
        <p:nvSpPr>
          <p:cNvPr id="257" name="Google Shape;257;p23"/>
          <p:cNvSpPr txBox="1"/>
          <p:nvPr/>
        </p:nvSpPr>
        <p:spPr>
          <a:xfrm>
            <a:off x="2942540" y="4174736"/>
            <a:ext cx="127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Variational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Autoencoder</a:t>
            </a:r>
            <a:endParaRPr/>
          </a:p>
        </p:txBody>
      </p:sp>
      <p:sp>
        <p:nvSpPr>
          <p:cNvPr id="258" name="Google Shape;258;p23"/>
          <p:cNvSpPr txBox="1"/>
          <p:nvPr/>
        </p:nvSpPr>
        <p:spPr>
          <a:xfrm>
            <a:off x="4386550" y="4174726"/>
            <a:ext cx="192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Boltzmann</a:t>
            </a: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Machine</a:t>
            </a:r>
            <a:endParaRPr/>
          </a:p>
        </p:txBody>
      </p:sp>
      <p:sp>
        <p:nvSpPr>
          <p:cNvPr id="259" name="Google Shape;259;p23"/>
          <p:cNvSpPr txBox="1"/>
          <p:nvPr/>
        </p:nvSpPr>
        <p:spPr>
          <a:xfrm>
            <a:off x="1368450" y="3571116"/>
            <a:ext cx="1574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NADE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MADE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Pixel RNN/CNN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NICE/Real NVP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Variational Autoencoder (VAE)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5" name="Google Shape;26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در VAE‌ ها یک تابع چگالی احتمال غیر قابل حل با فضای نهان z تعریف میشود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وابستگی‌ای میان پیکسل‌ها نیست و همه پیکسل همزمان ساخته می شوند (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برخلاف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 روش‌های 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Autoregressive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)</a:t>
            </a:r>
            <a:endParaRPr/>
          </a:p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بهینه‌سازی این تابع مستقیما انجام نمیشود و از طریق اپتیمایز کردن مساله‌ای راحت‌تر انجام میشود </a:t>
            </a:r>
            <a:endParaRPr/>
          </a:p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چرا فضای نهان z؟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6" name="Google Shape;26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267" name="Google Shape;2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4"/>
          <p:cNvSpPr txBox="1"/>
          <p:nvPr/>
        </p:nvSpPr>
        <p:spPr>
          <a:xfrm>
            <a:off x="2790138" y="1652033"/>
            <a:ext cx="3563700" cy="819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Autoencoder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4" name="Google Shape;274;p25"/>
          <p:cNvSpPr txBox="1"/>
          <p:nvPr>
            <p:ph idx="1" type="body"/>
          </p:nvPr>
        </p:nvSpPr>
        <p:spPr>
          <a:xfrm>
            <a:off x="311700" y="1506075"/>
            <a:ext cx="8520600" cy="3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b="1" lang="fa-IR">
                <a:latin typeface="Rubik"/>
                <a:ea typeface="Rubik"/>
                <a:cs typeface="Rubik"/>
                <a:sym typeface="Rubik"/>
              </a:rPr>
              <a:t>یادآوری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 : یکی از راه‌های یادگیری بازنمایی استفاده از autoencoder است</a:t>
            </a:r>
            <a:br>
              <a:rPr lang="fa-IR">
                <a:latin typeface="Rubik"/>
                <a:ea typeface="Rubik"/>
                <a:cs typeface="Rubik"/>
                <a:sym typeface="Rubik"/>
              </a:rPr>
            </a:br>
            <a:endParaRPr/>
          </a:p>
          <a:p>
            <a:pPr indent="-342900" lvl="0" marL="457200" rtl="1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تبدیل یه تصویر از فضای 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چند بعدی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 بالاتر به یک فضای بازنمایی با ابعاد کمتر (چرا؟)</a:t>
            </a:r>
            <a:endParaRPr/>
          </a:p>
          <a:p>
            <a:pPr indent="-3429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فشرده‌سازی</a:t>
            </a:r>
            <a:endParaRPr/>
          </a:p>
          <a:p>
            <a:pPr indent="-3429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حفظ ویژگی‌های کلی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یادگیری 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بدون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 نظارت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5" name="Google Shape;27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276" name="Google Shape;2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Autoencoder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2" name="Google Shape;28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283" name="Google Shape;2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6"/>
          <p:cNvSpPr/>
          <p:nvPr/>
        </p:nvSpPr>
        <p:spPr>
          <a:xfrm>
            <a:off x="2373793" y="3912684"/>
            <a:ext cx="2253300" cy="22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285" name="Google Shape;285;p26"/>
          <p:cNvCxnSpPr>
            <a:stCxn id="284" idx="0"/>
          </p:cNvCxnSpPr>
          <p:nvPr/>
        </p:nvCxnSpPr>
        <p:spPr>
          <a:xfrm rot="10800000">
            <a:off x="3500443" y="3331884"/>
            <a:ext cx="0" cy="5808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6" name="Google Shape;286;p26"/>
          <p:cNvSpPr/>
          <p:nvPr/>
        </p:nvSpPr>
        <p:spPr>
          <a:xfrm>
            <a:off x="2977950" y="3081489"/>
            <a:ext cx="1036200" cy="228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287" name="Google Shape;287;p26"/>
          <p:cNvCxnSpPr>
            <a:stCxn id="286" idx="0"/>
          </p:cNvCxnSpPr>
          <p:nvPr/>
        </p:nvCxnSpPr>
        <p:spPr>
          <a:xfrm rot="10800000">
            <a:off x="3496050" y="2600289"/>
            <a:ext cx="0" cy="4812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8" name="Google Shape;288;p26"/>
          <p:cNvSpPr/>
          <p:nvPr/>
        </p:nvSpPr>
        <p:spPr>
          <a:xfrm>
            <a:off x="2373793" y="2391608"/>
            <a:ext cx="2253300" cy="228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-1428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89" name="Google Shape;289;p26"/>
          <p:cNvSpPr txBox="1"/>
          <p:nvPr/>
        </p:nvSpPr>
        <p:spPr>
          <a:xfrm>
            <a:off x="3573282" y="3510565"/>
            <a:ext cx="88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Encoder</a:t>
            </a:r>
            <a:endParaRPr/>
          </a:p>
        </p:txBody>
      </p:sp>
      <p:sp>
        <p:nvSpPr>
          <p:cNvPr id="290" name="Google Shape;290;p26"/>
          <p:cNvSpPr txBox="1"/>
          <p:nvPr/>
        </p:nvSpPr>
        <p:spPr>
          <a:xfrm>
            <a:off x="3573282" y="2726541"/>
            <a:ext cx="88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Decoder</a:t>
            </a:r>
            <a:endParaRPr/>
          </a:p>
        </p:txBody>
      </p:sp>
      <p:sp>
        <p:nvSpPr>
          <p:cNvPr id="291" name="Google Shape;291;p26"/>
          <p:cNvSpPr txBox="1"/>
          <p:nvPr/>
        </p:nvSpPr>
        <p:spPr>
          <a:xfrm>
            <a:off x="1956150" y="2964956"/>
            <a:ext cx="92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بردار ویژگی (Features)</a:t>
            </a:r>
            <a:endParaRPr b="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2" name="Google Shape;292;p26"/>
          <p:cNvSpPr txBox="1"/>
          <p:nvPr/>
        </p:nvSpPr>
        <p:spPr>
          <a:xfrm>
            <a:off x="4627136" y="3872501"/>
            <a:ext cx="694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ورودی</a:t>
            </a:r>
            <a:endParaRPr b="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93" name="Google Shape;293;p26"/>
          <p:cNvPicPr preferRelativeResize="0"/>
          <p:nvPr/>
        </p:nvPicPr>
        <p:blipFill rotWithShape="1">
          <a:blip r:embed="rId7">
            <a:alphaModFix/>
          </a:blip>
          <a:srcRect b="49713" l="0" r="2155" t="0"/>
          <a:stretch/>
        </p:blipFill>
        <p:spPr>
          <a:xfrm>
            <a:off x="5343803" y="3241842"/>
            <a:ext cx="1433333" cy="126131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6"/>
          <p:cNvSpPr txBox="1"/>
          <p:nvPr/>
        </p:nvSpPr>
        <p:spPr>
          <a:xfrm>
            <a:off x="2511226" y="2067088"/>
            <a:ext cx="175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بازسازی شده‌ی ورودی</a:t>
            </a:r>
            <a:endParaRPr b="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95" name="Google Shape;295;p26"/>
          <p:cNvCxnSpPr>
            <a:stCxn id="293" idx="0"/>
          </p:cNvCxnSpPr>
          <p:nvPr/>
        </p:nvCxnSpPr>
        <p:spPr>
          <a:xfrm rot="10800000">
            <a:off x="6060469" y="2530542"/>
            <a:ext cx="0" cy="7113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96" name="Google Shape;296;p26"/>
          <p:cNvPicPr preferRelativeResize="0"/>
          <p:nvPr/>
        </p:nvPicPr>
        <p:blipFill rotWithShape="1">
          <a:blip r:embed="rId8">
            <a:alphaModFix/>
          </a:blip>
          <a:srcRect b="0" l="0" r="0" t="50864"/>
          <a:stretch/>
        </p:blipFill>
        <p:spPr>
          <a:xfrm>
            <a:off x="5368520" y="1305769"/>
            <a:ext cx="1455616" cy="122463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6"/>
          <p:cNvSpPr txBox="1"/>
          <p:nvPr/>
        </p:nvSpPr>
        <p:spPr>
          <a:xfrm>
            <a:off x="6151647" y="262428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Encoder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Decoder</a:t>
            </a:r>
            <a:endParaRPr/>
          </a:p>
        </p:txBody>
      </p:sp>
      <p:cxnSp>
        <p:nvCxnSpPr>
          <p:cNvPr id="298" name="Google Shape;298;p26"/>
          <p:cNvCxnSpPr/>
          <p:nvPr/>
        </p:nvCxnSpPr>
        <p:spPr>
          <a:xfrm rot="10800000">
            <a:off x="3663750" y="1918208"/>
            <a:ext cx="0" cy="4734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9" name="Google Shape;299;p26"/>
          <p:cNvCxnSpPr>
            <a:stCxn id="284" idx="3"/>
          </p:cNvCxnSpPr>
          <p:nvPr/>
        </p:nvCxnSpPr>
        <p:spPr>
          <a:xfrm>
            <a:off x="4627093" y="4026984"/>
            <a:ext cx="141600" cy="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0" name="Google Shape;300;p26"/>
          <p:cNvCxnSpPr/>
          <p:nvPr/>
        </p:nvCxnSpPr>
        <p:spPr>
          <a:xfrm>
            <a:off x="4754688" y="1820857"/>
            <a:ext cx="12000" cy="22062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" name="Google Shape;301;p26"/>
          <p:cNvCxnSpPr/>
          <p:nvPr/>
        </p:nvCxnSpPr>
        <p:spPr>
          <a:xfrm rot="10800000">
            <a:off x="4188538" y="1820857"/>
            <a:ext cx="571800" cy="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2" name="Google Shape;302;p26"/>
          <p:cNvSpPr txBox="1"/>
          <p:nvPr/>
        </p:nvSpPr>
        <p:spPr>
          <a:xfrm>
            <a:off x="3138896" y="1270048"/>
            <a:ext cx="104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تابع هزینه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3" name="Google Shape;303;p26"/>
          <p:cNvSpPr txBox="1"/>
          <p:nvPr/>
        </p:nvSpPr>
        <p:spPr>
          <a:xfrm>
            <a:off x="3158118" y="1648046"/>
            <a:ext cx="1119000" cy="3078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7841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Autoencoder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9" name="Google Shape;309;p27"/>
          <p:cNvSpPr txBox="1"/>
          <p:nvPr>
            <p:ph idx="1" type="body"/>
          </p:nvPr>
        </p:nvSpPr>
        <p:spPr>
          <a:xfrm>
            <a:off x="311700" y="1360400"/>
            <a:ext cx="8520600" cy="3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Autoencoder ها می توانند داده‌ها را بازیابی کنند. (Reconstruct)</a:t>
            </a:r>
            <a:endParaRPr/>
          </a:p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بردار ویژگی فاکتورهای تنوع را در بر میگیرند.</a:t>
            </a:r>
            <a:endParaRPr/>
          </a:p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از بردار z 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نمی توان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 برای تولید تصویر استفاده کرد 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چرا که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 فضای z را نمیشناسیم.</a:t>
            </a:r>
            <a:endParaRPr/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چگونه میتوان autoencoder را به مدل مولد (generative) تبدیل کرد؟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0" name="Google Shape;3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311" name="Google Shape;31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Variational Autoencoder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7" name="Google Shape;3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318" name="Google Shape;31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8"/>
          <p:cNvSpPr/>
          <p:nvPr/>
        </p:nvSpPr>
        <p:spPr>
          <a:xfrm>
            <a:off x="5001948" y="3338606"/>
            <a:ext cx="1016700" cy="202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20" name="Google Shape;320;p28"/>
          <p:cNvSpPr/>
          <p:nvPr/>
        </p:nvSpPr>
        <p:spPr>
          <a:xfrm>
            <a:off x="4404891" y="2138921"/>
            <a:ext cx="2211000" cy="202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321" name="Google Shape;321;p28"/>
          <p:cNvCxnSpPr>
            <a:stCxn id="319" idx="0"/>
            <a:endCxn id="320" idx="2"/>
          </p:cNvCxnSpPr>
          <p:nvPr/>
        </p:nvCxnSpPr>
        <p:spPr>
          <a:xfrm rot="10800000">
            <a:off x="5510298" y="2341706"/>
            <a:ext cx="0" cy="9969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2" name="Google Shape;322;p28"/>
          <p:cNvSpPr txBox="1"/>
          <p:nvPr/>
        </p:nvSpPr>
        <p:spPr>
          <a:xfrm>
            <a:off x="2528100" y="3121575"/>
            <a:ext cx="1662000" cy="636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0255" l="0" r="-358" t="-85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23" name="Google Shape;323;p28"/>
          <p:cNvSpPr txBox="1"/>
          <p:nvPr/>
        </p:nvSpPr>
        <p:spPr>
          <a:xfrm>
            <a:off x="2586926" y="1894600"/>
            <a:ext cx="1661700" cy="6912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8593" l="0" r="-1078" t="-156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24" name="Google Shape;324;p28"/>
          <p:cNvSpPr txBox="1"/>
          <p:nvPr/>
        </p:nvSpPr>
        <p:spPr>
          <a:xfrm>
            <a:off x="1996900" y="1337975"/>
            <a:ext cx="647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a-IR" sz="1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فرض </a:t>
            </a:r>
            <a:r>
              <a:rPr lang="fa-IR" sz="1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: داده های آموزش از توزیع فضای نهان تولید شده اند</a:t>
            </a:r>
            <a:endParaRPr sz="18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5" name="Google Shape;325;p28"/>
          <p:cNvSpPr txBox="1"/>
          <p:nvPr/>
        </p:nvSpPr>
        <p:spPr>
          <a:xfrm>
            <a:off x="764375" y="3880625"/>
            <a:ext cx="775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a-IR" sz="1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شهود </a:t>
            </a:r>
            <a:r>
              <a:rPr lang="fa-IR" sz="1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: x یک تصویر و z فضای نهانی است که فاکتور هایی نظیر جهت و جنسیت را کنترل می کند. هر کدام از این فاکتور ها توزیعی دارند</a:t>
            </a:r>
            <a:endParaRPr sz="18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Variational Autoencoder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1" name="Google Shape;33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332" name="Google Shape;33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9"/>
          <p:cNvSpPr/>
          <p:nvPr/>
        </p:nvSpPr>
        <p:spPr>
          <a:xfrm>
            <a:off x="5010273" y="3331397"/>
            <a:ext cx="1036200" cy="22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4401758" y="1978365"/>
            <a:ext cx="2253300" cy="228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335" name="Google Shape;335;p29"/>
          <p:cNvCxnSpPr>
            <a:stCxn id="333" idx="0"/>
            <a:endCxn id="334" idx="2"/>
          </p:cNvCxnSpPr>
          <p:nvPr/>
        </p:nvCxnSpPr>
        <p:spPr>
          <a:xfrm rot="10800000">
            <a:off x="5528373" y="2206997"/>
            <a:ext cx="0" cy="11244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6" name="Google Shape;336;p29"/>
          <p:cNvSpPr txBox="1"/>
          <p:nvPr/>
        </p:nvSpPr>
        <p:spPr>
          <a:xfrm>
            <a:off x="2488950" y="3086624"/>
            <a:ext cx="1693800" cy="718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9319" l="0" r="-35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37" name="Google Shape;337;p29"/>
          <p:cNvSpPr txBox="1"/>
          <p:nvPr/>
        </p:nvSpPr>
        <p:spPr>
          <a:xfrm>
            <a:off x="2548905" y="1702814"/>
            <a:ext cx="1693500" cy="779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8599" l="0" r="-1079" t="-15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338" name="Google Shape;338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64391" y="3229322"/>
            <a:ext cx="793376" cy="4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9"/>
          <p:cNvSpPr txBox="1"/>
          <p:nvPr/>
        </p:nvSpPr>
        <p:spPr>
          <a:xfrm>
            <a:off x="765150" y="1174250"/>
            <a:ext cx="770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a-IR" sz="1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هدف</a:t>
            </a:r>
            <a:r>
              <a:rPr lang="fa-IR" sz="1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 : تخمین پارامتر های شبکه مولد با استفاده از داده های آموزش</a:t>
            </a:r>
            <a:endParaRPr sz="18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0" name="Google Shape;340;p29"/>
          <p:cNvSpPr txBox="1"/>
          <p:nvPr/>
        </p:nvSpPr>
        <p:spPr>
          <a:xfrm>
            <a:off x="491550" y="3804825"/>
            <a:ext cx="8160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چگونه این مدل را نمایش دهیم ؟</a:t>
            </a:r>
            <a:endParaRPr sz="18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توزیع فاکتور ها در فضای نهان z را گاوسی در نظر </a:t>
            </a:r>
            <a:r>
              <a:rPr lang="fa-IR" sz="1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میگیریم</a:t>
            </a:r>
            <a:r>
              <a:rPr lang="fa-IR" sz="1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 (برای بسیاری از ویژگی ها فرض منطقی است مثل میزان خنده و جهت)</a:t>
            </a:r>
            <a:endParaRPr sz="18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Variational Autoencoder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6" name="Google Shape;34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347" name="Google Shape;34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0"/>
          <p:cNvSpPr/>
          <p:nvPr/>
        </p:nvSpPr>
        <p:spPr>
          <a:xfrm>
            <a:off x="4728886" y="3474110"/>
            <a:ext cx="1036200" cy="22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9" name="Google Shape;349;p30"/>
          <p:cNvSpPr/>
          <p:nvPr/>
        </p:nvSpPr>
        <p:spPr>
          <a:xfrm>
            <a:off x="4120371" y="2121078"/>
            <a:ext cx="2253300" cy="228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350" name="Google Shape;350;p30"/>
          <p:cNvCxnSpPr>
            <a:stCxn id="348" idx="0"/>
            <a:endCxn id="349" idx="2"/>
          </p:cNvCxnSpPr>
          <p:nvPr/>
        </p:nvCxnSpPr>
        <p:spPr>
          <a:xfrm rot="10800000">
            <a:off x="5246986" y="2349710"/>
            <a:ext cx="0" cy="11244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1" name="Google Shape;351;p30"/>
          <p:cNvSpPr txBox="1"/>
          <p:nvPr/>
        </p:nvSpPr>
        <p:spPr>
          <a:xfrm>
            <a:off x="2207563" y="3229337"/>
            <a:ext cx="1693800" cy="718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9321" l="0" r="-35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2" name="Google Shape;352;p30"/>
          <p:cNvSpPr txBox="1"/>
          <p:nvPr/>
        </p:nvSpPr>
        <p:spPr>
          <a:xfrm>
            <a:off x="2267517" y="1845527"/>
            <a:ext cx="1693500" cy="779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8593" l="0" r="-1078" t="-156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353" name="Google Shape;353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43054" y="3372035"/>
            <a:ext cx="793376" cy="4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0"/>
          <p:cNvPicPr preferRelativeResize="0"/>
          <p:nvPr/>
        </p:nvPicPr>
        <p:blipFill rotWithShape="1">
          <a:blip r:embed="rId9">
            <a:alphaModFix/>
          </a:blip>
          <a:srcRect b="89752" l="0" r="1497" t="0"/>
          <a:stretch/>
        </p:blipFill>
        <p:spPr>
          <a:xfrm>
            <a:off x="3319852" y="1196015"/>
            <a:ext cx="3459711" cy="50121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0"/>
          <p:cNvSpPr txBox="1"/>
          <p:nvPr/>
        </p:nvSpPr>
        <p:spPr>
          <a:xfrm>
            <a:off x="5158491" y="2773529"/>
            <a:ext cx="149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شبکه Decoder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Training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1" name="Google Shape;36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362" name="Google Shape;3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1"/>
          <p:cNvSpPr txBox="1"/>
          <p:nvPr/>
        </p:nvSpPr>
        <p:spPr>
          <a:xfrm>
            <a:off x="3536075" y="1851575"/>
            <a:ext cx="4447500" cy="849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-273" t="-143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64" name="Google Shape;364;p31"/>
          <p:cNvSpPr/>
          <p:nvPr/>
        </p:nvSpPr>
        <p:spPr>
          <a:xfrm>
            <a:off x="5254723" y="4190729"/>
            <a:ext cx="2253343" cy="228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365" name="Google Shape;365;p31"/>
          <p:cNvCxnSpPr>
            <a:stCxn id="364" idx="0"/>
            <a:endCxn id="366" idx="2"/>
          </p:cNvCxnSpPr>
          <p:nvPr/>
        </p:nvCxnSpPr>
        <p:spPr>
          <a:xfrm flipH="1" rot="10800000">
            <a:off x="6381395" y="3547229"/>
            <a:ext cx="826500" cy="6435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7" name="Google Shape;367;p31"/>
          <p:cNvCxnSpPr>
            <a:stCxn id="364" idx="0"/>
            <a:endCxn id="368" idx="2"/>
          </p:cNvCxnSpPr>
          <p:nvPr/>
        </p:nvCxnSpPr>
        <p:spPr>
          <a:xfrm rot="10800000">
            <a:off x="5595095" y="3547229"/>
            <a:ext cx="786300" cy="6435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6" name="Google Shape;366;p31"/>
          <p:cNvSpPr/>
          <p:nvPr/>
        </p:nvSpPr>
        <p:spPr>
          <a:xfrm>
            <a:off x="6689868" y="3138399"/>
            <a:ext cx="1036200" cy="40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422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68" name="Google Shape;368;p31"/>
          <p:cNvSpPr/>
          <p:nvPr/>
        </p:nvSpPr>
        <p:spPr>
          <a:xfrm>
            <a:off x="5077097" y="3138436"/>
            <a:ext cx="1036200" cy="408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422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69" name="Google Shape;369;p31"/>
          <p:cNvSpPr txBox="1"/>
          <p:nvPr/>
        </p:nvSpPr>
        <p:spPr>
          <a:xfrm>
            <a:off x="728997" y="1808075"/>
            <a:ext cx="2041800" cy="936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-1789" t="-194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70" name="Google Shape;370;p31"/>
          <p:cNvSpPr txBox="1"/>
          <p:nvPr/>
        </p:nvSpPr>
        <p:spPr>
          <a:xfrm>
            <a:off x="5160427" y="1295618"/>
            <a:ext cx="2879400" cy="414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882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71" name="Google Shape;371;p31"/>
          <p:cNvSpPr txBox="1"/>
          <p:nvPr/>
        </p:nvSpPr>
        <p:spPr>
          <a:xfrm>
            <a:off x="3936972" y="1348706"/>
            <a:ext cx="8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قابل حل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72" name="Google Shape;372;p31"/>
          <p:cNvCxnSpPr>
            <a:stCxn id="370" idx="1"/>
            <a:endCxn id="371" idx="3"/>
          </p:cNvCxnSpPr>
          <p:nvPr/>
        </p:nvCxnSpPr>
        <p:spPr>
          <a:xfrm rot="10800000">
            <a:off x="4741928" y="1502618"/>
            <a:ext cx="418500" cy="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3" name="Google Shape;373;p31"/>
          <p:cNvSpPr txBox="1"/>
          <p:nvPr/>
        </p:nvSpPr>
        <p:spPr>
          <a:xfrm>
            <a:off x="1218789" y="3711315"/>
            <a:ext cx="357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6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قسمتی از تابع هزینه مدل را وادار میکند فضای نهان z به توزیع نرمال نزدیک باشد</a:t>
            </a:r>
            <a:endParaRPr b="0" i="0" sz="16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4" name="Google Shape;374;p31"/>
          <p:cNvSpPr/>
          <p:nvPr/>
        </p:nvSpPr>
        <p:spPr>
          <a:xfrm rot="-5400000">
            <a:off x="6596950" y="1498925"/>
            <a:ext cx="179400" cy="2073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31"/>
          <p:cNvSpPr/>
          <p:nvPr/>
        </p:nvSpPr>
        <p:spPr>
          <a:xfrm rot="-8100000">
            <a:off x="6695560" y="2819464"/>
            <a:ext cx="548573" cy="1247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Variational Autoencoder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1" name="Google Shape;381;p32"/>
          <p:cNvSpPr txBox="1"/>
          <p:nvPr>
            <p:ph idx="1" type="body"/>
          </p:nvPr>
        </p:nvSpPr>
        <p:spPr>
          <a:xfrm>
            <a:off x="1481650" y="3949025"/>
            <a:ext cx="36411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آیا z مشتق پذیر است؟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2" name="Google Shape;38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383" name="Google Shape;38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2"/>
          <p:cNvSpPr/>
          <p:nvPr/>
        </p:nvSpPr>
        <p:spPr>
          <a:xfrm>
            <a:off x="4566436" y="4039179"/>
            <a:ext cx="2253300" cy="22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385" name="Google Shape;385;p32"/>
          <p:cNvCxnSpPr/>
          <p:nvPr/>
        </p:nvCxnSpPr>
        <p:spPr>
          <a:xfrm rot="10800000">
            <a:off x="4907107" y="3395679"/>
            <a:ext cx="786000" cy="6435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6" name="Google Shape;386;p32"/>
          <p:cNvCxnSpPr>
            <a:stCxn id="384" idx="0"/>
          </p:cNvCxnSpPr>
          <p:nvPr/>
        </p:nvCxnSpPr>
        <p:spPr>
          <a:xfrm flipH="1" rot="10800000">
            <a:off x="5693086" y="3395679"/>
            <a:ext cx="738000" cy="6435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7" name="Google Shape;387;p32"/>
          <p:cNvSpPr/>
          <p:nvPr/>
        </p:nvSpPr>
        <p:spPr>
          <a:xfrm>
            <a:off x="4292881" y="2986886"/>
            <a:ext cx="1036200" cy="408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22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88" name="Google Shape;388;p32"/>
          <p:cNvSpPr/>
          <p:nvPr/>
        </p:nvSpPr>
        <p:spPr>
          <a:xfrm>
            <a:off x="5912810" y="2986886"/>
            <a:ext cx="1036200" cy="40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422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389" name="Google Shape;389;p32"/>
          <p:cNvCxnSpPr/>
          <p:nvPr/>
        </p:nvCxnSpPr>
        <p:spPr>
          <a:xfrm flipH="1" rot="10800000">
            <a:off x="4808727" y="2709099"/>
            <a:ext cx="751500" cy="2352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0" name="Google Shape;390;p32"/>
          <p:cNvCxnSpPr/>
          <p:nvPr/>
        </p:nvCxnSpPr>
        <p:spPr>
          <a:xfrm rot="10800000">
            <a:off x="5640981" y="2709086"/>
            <a:ext cx="725400" cy="2778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1" name="Google Shape;391;p32"/>
          <p:cNvSpPr txBox="1"/>
          <p:nvPr/>
        </p:nvSpPr>
        <p:spPr>
          <a:xfrm>
            <a:off x="1903324" y="2310150"/>
            <a:ext cx="253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نمونه گیری z ازتوزیع‌ای که</a:t>
            </a:r>
            <a:endParaRPr/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شبکه encoder تخمین زده است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2" name="Google Shape;392;p32"/>
          <p:cNvSpPr txBox="1"/>
          <p:nvPr/>
        </p:nvSpPr>
        <p:spPr>
          <a:xfrm>
            <a:off x="4609591" y="2343377"/>
            <a:ext cx="2062500" cy="671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93" name="Google Shape;393;p32"/>
          <p:cNvSpPr/>
          <p:nvPr/>
        </p:nvSpPr>
        <p:spPr>
          <a:xfrm>
            <a:off x="5122740" y="1952697"/>
            <a:ext cx="1036200" cy="40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مباحث این جلسه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1358140" y="1444125"/>
            <a:ext cx="48072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a-IR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مدل‌های مولد</a:t>
            </a:r>
            <a:endParaRPr b="1" i="0" sz="18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1358140" y="2589525"/>
            <a:ext cx="48072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a-IR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شبکه‌های عصبی پیچشی(CNN)</a:t>
            </a:r>
            <a:endParaRPr b="1" i="0" sz="18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/>
          <p:nvPr/>
        </p:nvSpPr>
        <p:spPr>
          <a:xfrm>
            <a:off x="3140200" y="3162225"/>
            <a:ext cx="48072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a-IR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بررسی مدل‌های مختلف</a:t>
            </a:r>
            <a:endParaRPr b="1" i="0" sz="18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3" name="Google Shape;133;p15"/>
          <p:cNvSpPr/>
          <p:nvPr/>
        </p:nvSpPr>
        <p:spPr>
          <a:xfrm>
            <a:off x="3140200" y="2016825"/>
            <a:ext cx="48072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a-IR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محدودیت‌های شبکه‌‌های عصبی</a:t>
            </a:r>
            <a:endParaRPr b="1" i="0" sz="18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Variational Autoencoder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9" name="Google Shape;39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400" name="Google Shape;40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3"/>
          <p:cNvSpPr/>
          <p:nvPr/>
        </p:nvSpPr>
        <p:spPr>
          <a:xfrm>
            <a:off x="2580123" y="4040979"/>
            <a:ext cx="2253300" cy="22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402" name="Google Shape;402;p33"/>
          <p:cNvCxnSpPr/>
          <p:nvPr/>
        </p:nvCxnSpPr>
        <p:spPr>
          <a:xfrm rot="10800000">
            <a:off x="2920794" y="3397479"/>
            <a:ext cx="786000" cy="6435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3" name="Google Shape;403;p33"/>
          <p:cNvCxnSpPr>
            <a:stCxn id="401" idx="0"/>
          </p:cNvCxnSpPr>
          <p:nvPr/>
        </p:nvCxnSpPr>
        <p:spPr>
          <a:xfrm flipH="1" rot="10800000">
            <a:off x="3706773" y="3397479"/>
            <a:ext cx="738000" cy="6435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4" name="Google Shape;404;p33"/>
          <p:cNvSpPr/>
          <p:nvPr/>
        </p:nvSpPr>
        <p:spPr>
          <a:xfrm>
            <a:off x="2306568" y="2988686"/>
            <a:ext cx="1036200" cy="408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22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05" name="Google Shape;405;p33"/>
          <p:cNvSpPr/>
          <p:nvPr/>
        </p:nvSpPr>
        <p:spPr>
          <a:xfrm>
            <a:off x="3926497" y="2988686"/>
            <a:ext cx="1036200" cy="408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422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406" name="Google Shape;406;p33"/>
          <p:cNvCxnSpPr/>
          <p:nvPr/>
        </p:nvCxnSpPr>
        <p:spPr>
          <a:xfrm flipH="1" rot="10800000">
            <a:off x="2822414" y="2710899"/>
            <a:ext cx="751500" cy="2352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7" name="Google Shape;407;p33"/>
          <p:cNvCxnSpPr/>
          <p:nvPr/>
        </p:nvCxnSpPr>
        <p:spPr>
          <a:xfrm rot="10800000">
            <a:off x="3654668" y="2710886"/>
            <a:ext cx="725400" cy="2778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8" name="Google Shape;408;p33"/>
          <p:cNvSpPr txBox="1"/>
          <p:nvPr/>
        </p:nvSpPr>
        <p:spPr>
          <a:xfrm>
            <a:off x="2623279" y="2345177"/>
            <a:ext cx="2062500" cy="671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09" name="Google Shape;409;p33"/>
          <p:cNvSpPr/>
          <p:nvPr/>
        </p:nvSpPr>
        <p:spPr>
          <a:xfrm>
            <a:off x="3136427" y="1954497"/>
            <a:ext cx="1036200" cy="408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10" name="Google Shape;410;p33"/>
          <p:cNvSpPr txBox="1"/>
          <p:nvPr/>
        </p:nvSpPr>
        <p:spPr>
          <a:xfrm>
            <a:off x="2866147" y="1207123"/>
            <a:ext cx="1681200" cy="6711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999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11" name="Google Shape;411;p33"/>
          <p:cNvSpPr/>
          <p:nvPr/>
        </p:nvSpPr>
        <p:spPr>
          <a:xfrm>
            <a:off x="4069445" y="1573589"/>
            <a:ext cx="375300" cy="27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3"/>
          <p:cNvSpPr/>
          <p:nvPr/>
        </p:nvSpPr>
        <p:spPr>
          <a:xfrm>
            <a:off x="3311068" y="1559307"/>
            <a:ext cx="459600" cy="30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3"/>
          <p:cNvSpPr/>
          <p:nvPr/>
        </p:nvSpPr>
        <p:spPr>
          <a:xfrm>
            <a:off x="3869275" y="1574000"/>
            <a:ext cx="207900" cy="2790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3"/>
          <p:cNvSpPr txBox="1"/>
          <p:nvPr/>
        </p:nvSpPr>
        <p:spPr>
          <a:xfrm>
            <a:off x="4742175" y="2091850"/>
            <a:ext cx="3767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Rubik"/>
              <a:buChar char="●"/>
            </a:pPr>
            <a:r>
              <a:rPr lang="fa-IR" sz="1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ورودی گراف محاسباتی</a:t>
            </a:r>
            <a:endParaRPr sz="18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br>
              <a:rPr lang="fa-IR" sz="1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</a:br>
            <a:endParaRPr sz="18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Char char="●"/>
            </a:pPr>
            <a:r>
              <a:rPr lang="fa-IR" sz="1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قسمتی از گراف محاسباتی</a:t>
            </a:r>
            <a:endParaRPr sz="18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Variational Autoencoder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0" name="Google Shape;420;p34"/>
          <p:cNvSpPr txBox="1"/>
          <p:nvPr>
            <p:ph idx="1" type="body"/>
          </p:nvPr>
        </p:nvSpPr>
        <p:spPr>
          <a:xfrm>
            <a:off x="1315106" y="1760872"/>
            <a:ext cx="69258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solidFill>
                <a:srgbClr val="FF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1" name="Google Shape;42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422" name="Google Shape;42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4"/>
          <p:cNvSpPr txBox="1"/>
          <p:nvPr/>
        </p:nvSpPr>
        <p:spPr>
          <a:xfrm>
            <a:off x="1555415" y="1760872"/>
            <a:ext cx="3615000" cy="692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-273" t="-143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24" name="Google Shape;424;p34"/>
          <p:cNvSpPr/>
          <p:nvPr/>
        </p:nvSpPr>
        <p:spPr>
          <a:xfrm>
            <a:off x="5437279" y="4451923"/>
            <a:ext cx="1831500" cy="186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425" name="Google Shape;425;p34"/>
          <p:cNvCxnSpPr/>
          <p:nvPr/>
        </p:nvCxnSpPr>
        <p:spPr>
          <a:xfrm rot="10800000">
            <a:off x="5714354" y="3927223"/>
            <a:ext cx="638700" cy="5247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26" name="Google Shape;426;p34"/>
          <p:cNvCxnSpPr>
            <a:stCxn id="424" idx="0"/>
          </p:cNvCxnSpPr>
          <p:nvPr/>
        </p:nvCxnSpPr>
        <p:spPr>
          <a:xfrm flipH="1" rot="10800000">
            <a:off x="6353029" y="3927223"/>
            <a:ext cx="600000" cy="5247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7" name="Google Shape;427;p34"/>
          <p:cNvSpPr/>
          <p:nvPr/>
        </p:nvSpPr>
        <p:spPr>
          <a:xfrm>
            <a:off x="5214929" y="3594164"/>
            <a:ext cx="842400" cy="333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63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28" name="Google Shape;428;p34"/>
          <p:cNvSpPr/>
          <p:nvPr/>
        </p:nvSpPr>
        <p:spPr>
          <a:xfrm>
            <a:off x="6531632" y="3594164"/>
            <a:ext cx="842400" cy="333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63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29" name="Google Shape;429;p34"/>
          <p:cNvSpPr txBox="1"/>
          <p:nvPr/>
        </p:nvSpPr>
        <p:spPr>
          <a:xfrm>
            <a:off x="3384168" y="3968342"/>
            <a:ext cx="1659600" cy="763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-1789" t="-194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430" name="Google Shape;430;p34"/>
          <p:cNvCxnSpPr/>
          <p:nvPr/>
        </p:nvCxnSpPr>
        <p:spPr>
          <a:xfrm flipH="1" rot="10800000">
            <a:off x="5634216" y="3367750"/>
            <a:ext cx="610800" cy="1917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1" name="Google Shape;431;p34"/>
          <p:cNvCxnSpPr/>
          <p:nvPr/>
        </p:nvCxnSpPr>
        <p:spPr>
          <a:xfrm rot="10800000">
            <a:off x="6310801" y="3367664"/>
            <a:ext cx="589500" cy="2265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2" name="Google Shape;432;p34"/>
          <p:cNvSpPr txBox="1"/>
          <p:nvPr/>
        </p:nvSpPr>
        <p:spPr>
          <a:xfrm>
            <a:off x="5472356" y="3069619"/>
            <a:ext cx="1676700" cy="5472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33" name="Google Shape;433;p34"/>
          <p:cNvSpPr/>
          <p:nvPr/>
        </p:nvSpPr>
        <p:spPr>
          <a:xfrm>
            <a:off x="5889451" y="2751163"/>
            <a:ext cx="842400" cy="3333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34" name="Google Shape;434;p34"/>
          <p:cNvSpPr txBox="1"/>
          <p:nvPr/>
        </p:nvSpPr>
        <p:spPr>
          <a:xfrm>
            <a:off x="3094695" y="2356804"/>
            <a:ext cx="205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نمونه گیری z ازتوزیع‌ای که</a:t>
            </a:r>
            <a:endParaRPr/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شبکه encoder تخمین زده است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35" name="Google Shape;435;p34"/>
          <p:cNvCxnSpPr/>
          <p:nvPr/>
        </p:nvCxnSpPr>
        <p:spPr>
          <a:xfrm flipH="1" rot="10800000">
            <a:off x="6336212" y="2486320"/>
            <a:ext cx="547800" cy="2796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6" name="Google Shape;436;p34"/>
          <p:cNvCxnSpPr/>
          <p:nvPr/>
        </p:nvCxnSpPr>
        <p:spPr>
          <a:xfrm rot="10800000">
            <a:off x="5804954" y="2486277"/>
            <a:ext cx="548100" cy="2970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7" name="Google Shape;437;p34"/>
          <p:cNvSpPr/>
          <p:nvPr/>
        </p:nvSpPr>
        <p:spPr>
          <a:xfrm>
            <a:off x="5292902" y="2157119"/>
            <a:ext cx="842400" cy="3333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422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38" name="Google Shape;438;p34"/>
          <p:cNvSpPr/>
          <p:nvPr/>
        </p:nvSpPr>
        <p:spPr>
          <a:xfrm>
            <a:off x="6443884" y="2165840"/>
            <a:ext cx="842400" cy="3333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422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39" name="Google Shape;439;p34"/>
          <p:cNvSpPr/>
          <p:nvPr/>
        </p:nvSpPr>
        <p:spPr>
          <a:xfrm>
            <a:off x="5391459" y="1648008"/>
            <a:ext cx="1831500" cy="1863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-1190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440" name="Google Shape;440;p34"/>
          <p:cNvCxnSpPr>
            <a:endCxn id="439" idx="2"/>
          </p:cNvCxnSpPr>
          <p:nvPr/>
        </p:nvCxnSpPr>
        <p:spPr>
          <a:xfrm flipH="1" rot="10800000">
            <a:off x="5568609" y="1834308"/>
            <a:ext cx="738600" cy="3291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1" name="Google Shape;441;p34"/>
          <p:cNvCxnSpPr>
            <a:stCxn id="438" idx="0"/>
          </p:cNvCxnSpPr>
          <p:nvPr/>
        </p:nvCxnSpPr>
        <p:spPr>
          <a:xfrm rot="10800000">
            <a:off x="6257884" y="1831340"/>
            <a:ext cx="607200" cy="3345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2" name="Google Shape;442;p34"/>
          <p:cNvSpPr txBox="1"/>
          <p:nvPr/>
        </p:nvSpPr>
        <p:spPr>
          <a:xfrm>
            <a:off x="3384129" y="3240832"/>
            <a:ext cx="1659600" cy="7275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-1789" t="-204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43" name="Google Shape;443;p34"/>
          <p:cNvSpPr txBox="1"/>
          <p:nvPr/>
        </p:nvSpPr>
        <p:spPr>
          <a:xfrm>
            <a:off x="903087" y="2563450"/>
            <a:ext cx="205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قسمت دیگر تابع هزینه وظیفه بازسازی داده‌ را بر عهده دارد.</a:t>
            </a:r>
            <a:endParaRPr b="0" i="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4" name="Google Shape;444;p34"/>
          <p:cNvSpPr/>
          <p:nvPr/>
        </p:nvSpPr>
        <p:spPr>
          <a:xfrm rot="10800000">
            <a:off x="2266043" y="1499283"/>
            <a:ext cx="3781200" cy="261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5" name="Google Shape;445;p34"/>
          <p:cNvSpPr/>
          <p:nvPr/>
        </p:nvSpPr>
        <p:spPr>
          <a:xfrm rot="5400000">
            <a:off x="2247575" y="1415682"/>
            <a:ext cx="160800" cy="991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Variational Autoencoder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1" name="Google Shape;45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چگونه از مدل آموزش داده شده داده‌ی جدید تولید کنیم؟</a:t>
            </a:r>
            <a:endParaRPr/>
          </a:p>
          <a:p>
            <a:pPr indent="-342900" lvl="0" marL="4572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حالا با استفاده نمونه گیری از فضای z و شبکه decoder داده تولید میکنیم.</a:t>
            </a:r>
            <a:endParaRPr/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2" name="Google Shape;45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453" name="Google Shape;45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5"/>
          <p:cNvSpPr/>
          <p:nvPr/>
        </p:nvSpPr>
        <p:spPr>
          <a:xfrm>
            <a:off x="2521323" y="3924782"/>
            <a:ext cx="1036319" cy="22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55" name="Google Shape;455;p35"/>
          <p:cNvSpPr/>
          <p:nvPr/>
        </p:nvSpPr>
        <p:spPr>
          <a:xfrm>
            <a:off x="1912808" y="2571750"/>
            <a:ext cx="2253343" cy="228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456" name="Google Shape;456;p35"/>
          <p:cNvCxnSpPr>
            <a:stCxn id="454" idx="0"/>
            <a:endCxn id="455" idx="2"/>
          </p:cNvCxnSpPr>
          <p:nvPr/>
        </p:nvCxnSpPr>
        <p:spPr>
          <a:xfrm rot="10800000">
            <a:off x="3039483" y="2800382"/>
            <a:ext cx="0" cy="11244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7" name="Google Shape;457;p35"/>
          <p:cNvSpPr txBox="1"/>
          <p:nvPr/>
        </p:nvSpPr>
        <p:spPr>
          <a:xfrm>
            <a:off x="0" y="3680009"/>
            <a:ext cx="1693654" cy="71814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0255" l="0" r="-358" t="-85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58" name="Google Shape;458;p35"/>
          <p:cNvSpPr txBox="1"/>
          <p:nvPr/>
        </p:nvSpPr>
        <p:spPr>
          <a:xfrm>
            <a:off x="59955" y="2296199"/>
            <a:ext cx="1693641" cy="77970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8593" l="0" r="-1078" t="-156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459" name="Google Shape;459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42791" y="4288132"/>
            <a:ext cx="793377" cy="43275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5"/>
          <p:cNvSpPr/>
          <p:nvPr/>
        </p:nvSpPr>
        <p:spPr>
          <a:xfrm>
            <a:off x="6014437" y="3924782"/>
            <a:ext cx="1036319" cy="40878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461" name="Google Shape;461;p35"/>
          <p:cNvCxnSpPr/>
          <p:nvPr/>
        </p:nvCxnSpPr>
        <p:spPr>
          <a:xfrm flipH="1" rot="10800000">
            <a:off x="6564084" y="3599742"/>
            <a:ext cx="673997" cy="343144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2" name="Google Shape;462;p35"/>
          <p:cNvCxnSpPr/>
          <p:nvPr/>
        </p:nvCxnSpPr>
        <p:spPr>
          <a:xfrm rot="10800000">
            <a:off x="5910415" y="3599742"/>
            <a:ext cx="674389" cy="364437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3" name="Google Shape;463;p35"/>
          <p:cNvSpPr/>
          <p:nvPr/>
        </p:nvSpPr>
        <p:spPr>
          <a:xfrm>
            <a:off x="5280507" y="3196013"/>
            <a:ext cx="1036319" cy="40878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563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64" name="Google Shape;464;p35"/>
          <p:cNvSpPr/>
          <p:nvPr/>
        </p:nvSpPr>
        <p:spPr>
          <a:xfrm>
            <a:off x="6696552" y="3206712"/>
            <a:ext cx="1036319" cy="40878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563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65" name="Google Shape;465;p35"/>
          <p:cNvSpPr/>
          <p:nvPr/>
        </p:nvSpPr>
        <p:spPr>
          <a:xfrm>
            <a:off x="5401762" y="2571438"/>
            <a:ext cx="2253343" cy="2286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-1463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466" name="Google Shape;466;p35"/>
          <p:cNvCxnSpPr>
            <a:endCxn id="465" idx="2"/>
          </p:cNvCxnSpPr>
          <p:nvPr/>
        </p:nvCxnSpPr>
        <p:spPr>
          <a:xfrm flipH="1" rot="10800000">
            <a:off x="5619734" y="2800038"/>
            <a:ext cx="908700" cy="4038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7" name="Google Shape;467;p35"/>
          <p:cNvCxnSpPr>
            <a:stCxn id="464" idx="0"/>
          </p:cNvCxnSpPr>
          <p:nvPr/>
        </p:nvCxnSpPr>
        <p:spPr>
          <a:xfrm rot="10800000">
            <a:off x="6467412" y="2796312"/>
            <a:ext cx="747300" cy="4104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8" name="Google Shape;468;p35"/>
          <p:cNvSpPr txBox="1"/>
          <p:nvPr/>
        </p:nvSpPr>
        <p:spPr>
          <a:xfrm>
            <a:off x="7040469" y="3655675"/>
            <a:ext cx="2041711" cy="89255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-1492" t="-205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69" name="Google Shape;469;p35"/>
          <p:cNvSpPr txBox="1"/>
          <p:nvPr/>
        </p:nvSpPr>
        <p:spPr>
          <a:xfrm>
            <a:off x="5316295" y="4347610"/>
            <a:ext cx="2041711" cy="646331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5657" l="-1790" r="-1789" t="-471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VAE : Generating Data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5" name="Google Shape;47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476" name="Google Shape;47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9027" y="1144556"/>
            <a:ext cx="2973791" cy="2998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36"/>
          <p:cNvCxnSpPr/>
          <p:nvPr/>
        </p:nvCxnSpPr>
        <p:spPr>
          <a:xfrm>
            <a:off x="3112753" y="1877814"/>
            <a:ext cx="0" cy="155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79" name="Google Shape;479;p36"/>
          <p:cNvCxnSpPr/>
          <p:nvPr/>
        </p:nvCxnSpPr>
        <p:spPr>
          <a:xfrm rot="10800000">
            <a:off x="3890186" y="4234894"/>
            <a:ext cx="1818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80" name="Google Shape;480;p36"/>
          <p:cNvSpPr txBox="1"/>
          <p:nvPr/>
        </p:nvSpPr>
        <p:spPr>
          <a:xfrm>
            <a:off x="2086916" y="2429263"/>
            <a:ext cx="93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تغییرات z</a:t>
            </a:r>
            <a:r>
              <a:rPr b="0" baseline="-2500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0"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1" name="Google Shape;481;p36"/>
          <p:cNvSpPr txBox="1"/>
          <p:nvPr/>
        </p:nvSpPr>
        <p:spPr>
          <a:xfrm>
            <a:off x="4080027" y="4300850"/>
            <a:ext cx="11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تغییرات z</a:t>
            </a:r>
            <a:r>
              <a:rPr b="0" baseline="-2500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="0"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VAE : Generating Data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7" name="Google Shape;487;p37"/>
          <p:cNvSpPr txBox="1"/>
          <p:nvPr>
            <p:ph idx="1" type="body"/>
          </p:nvPr>
        </p:nvSpPr>
        <p:spPr>
          <a:xfrm>
            <a:off x="4158600" y="1441100"/>
            <a:ext cx="4673700" cy="30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بعد‌های مختلف z فاکتورهای تفسیر پذیری‌ را</a:t>
            </a:r>
            <a:r>
              <a:rPr lang="fa-IR"/>
              <a:t> 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Enco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de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 میکنند</a:t>
            </a:r>
            <a:endParaRPr/>
          </a:p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طبق فرض بعد‌های مختلف z از ه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م 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مستقل هستند</a:t>
            </a:r>
            <a:endParaRPr/>
          </a:p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میتوان از Encoder نیز به عنوان یک بازنمایی خوب</a:t>
            </a:r>
            <a:r>
              <a:rPr lang="fa-IR"/>
              <a:t> 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استفاده کرد</a:t>
            </a:r>
            <a:endParaRPr/>
          </a:p>
        </p:txBody>
      </p:sp>
      <p:sp>
        <p:nvSpPr>
          <p:cNvPr id="488" name="Google Shape;48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489" name="Google Shape;48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2367" y="1116713"/>
            <a:ext cx="2382200" cy="33172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37"/>
          <p:cNvCxnSpPr/>
          <p:nvPr/>
        </p:nvCxnSpPr>
        <p:spPr>
          <a:xfrm>
            <a:off x="1177496" y="1676762"/>
            <a:ext cx="0" cy="155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92" name="Google Shape;492;p37"/>
          <p:cNvSpPr txBox="1"/>
          <p:nvPr/>
        </p:nvSpPr>
        <p:spPr>
          <a:xfrm>
            <a:off x="245830" y="2228211"/>
            <a:ext cx="93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تغییرات z</a:t>
            </a:r>
            <a:r>
              <a:rPr b="0" baseline="-2500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 b="0"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93" name="Google Shape;493;p37"/>
          <p:cNvCxnSpPr/>
          <p:nvPr/>
        </p:nvCxnSpPr>
        <p:spPr>
          <a:xfrm rot="10800000">
            <a:off x="1564424" y="4465527"/>
            <a:ext cx="1818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94" name="Google Shape;494;p37"/>
          <p:cNvSpPr txBox="1"/>
          <p:nvPr/>
        </p:nvSpPr>
        <p:spPr>
          <a:xfrm>
            <a:off x="1815524" y="4531488"/>
            <a:ext cx="104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تغییرات z</a:t>
            </a:r>
            <a:r>
              <a:rPr b="0" baseline="-2500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="0"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95" name="Google Shape;495;p37"/>
          <p:cNvCxnSpPr>
            <a:stCxn id="492" idx="0"/>
            <a:endCxn id="496" idx="2"/>
          </p:cNvCxnSpPr>
          <p:nvPr/>
        </p:nvCxnSpPr>
        <p:spPr>
          <a:xfrm rot="10800000">
            <a:off x="711730" y="1713111"/>
            <a:ext cx="0" cy="5151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6" name="Google Shape;496;p37"/>
          <p:cNvSpPr txBox="1"/>
          <p:nvPr/>
        </p:nvSpPr>
        <p:spPr>
          <a:xfrm>
            <a:off x="124365" y="1405345"/>
            <a:ext cx="11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شدت خنده</a:t>
            </a:r>
            <a:endParaRPr b="0" i="0" sz="1400" u="none" cap="none" strike="noStrike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97" name="Google Shape;497;p37"/>
          <p:cNvCxnSpPr>
            <a:stCxn id="494" idx="3"/>
            <a:endCxn id="498" idx="1"/>
          </p:cNvCxnSpPr>
          <p:nvPr/>
        </p:nvCxnSpPr>
        <p:spPr>
          <a:xfrm>
            <a:off x="2859224" y="4685388"/>
            <a:ext cx="1440900" cy="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8" name="Google Shape;498;p37"/>
          <p:cNvSpPr txBox="1"/>
          <p:nvPr/>
        </p:nvSpPr>
        <p:spPr>
          <a:xfrm>
            <a:off x="4300274" y="4531483"/>
            <a:ext cx="11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جهت سر</a:t>
            </a:r>
            <a:endParaRPr b="0" i="0" sz="1400" u="none" cap="none" strike="noStrike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VAE : Summary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4" name="Google Shape;504;p38"/>
          <p:cNvSpPr txBox="1"/>
          <p:nvPr>
            <p:ph idx="1" type="body"/>
          </p:nvPr>
        </p:nvSpPr>
        <p:spPr>
          <a:xfrm>
            <a:off x="214300" y="1132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b="1" lang="fa-IR">
                <a:latin typeface="Rubik"/>
                <a:ea typeface="Rubik"/>
                <a:cs typeface="Rubik"/>
                <a:sym typeface="Rubik"/>
              </a:rPr>
              <a:t>مزایا 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:</a:t>
            </a:r>
            <a:endParaRPr/>
          </a:p>
          <a:p>
            <a:pPr indent="-342900" lvl="0" marL="457200" rtl="1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فضای‌نهان تفسیر پذیر</a:t>
            </a:r>
            <a:endParaRPr/>
          </a:p>
          <a:p>
            <a:pPr indent="-3429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استفاده از فضای‌نهان به عنوان بازنمایی</a:t>
            </a:r>
            <a:endParaRPr/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b="1" lang="fa-IR">
                <a:latin typeface="Rubik"/>
                <a:ea typeface="Rubik"/>
                <a:cs typeface="Rubik"/>
                <a:sym typeface="Rubik"/>
              </a:rPr>
              <a:t>معایب 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:</a:t>
            </a:r>
            <a:endParaRPr/>
          </a:p>
          <a:p>
            <a:pPr indent="-342900" lvl="0" marL="457200" rtl="1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تخمین توزیع به خوبی روش‌های autoregressive نیست</a:t>
            </a:r>
            <a:endParaRPr/>
          </a:p>
          <a:p>
            <a:pPr indent="-3429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نمونه‌های تولید شده تار و کم کیفیت هستند نسبت به GAN و Diffusion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5" name="Google Shape;50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506" name="Google Shape;50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Generative Adversarial Networks (GAN)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2" name="Google Shape;51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513" name="Google Shape;51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9"/>
          <p:cNvSpPr txBox="1"/>
          <p:nvPr/>
        </p:nvSpPr>
        <p:spPr>
          <a:xfrm>
            <a:off x="1368473" y="1654628"/>
            <a:ext cx="64071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20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“Generative Adversarial Network is the most interesting idea in the last ten years in machine learning”</a:t>
            </a:r>
            <a:endParaRPr/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20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ایده‌ی GAN جالبترین ایده‌ی ده سال اخیر یادگیری ماشین بوده است.</a:t>
            </a:r>
            <a:endParaRPr b="0" i="0" sz="20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20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-Yann LeCun, director of Meta AI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GAN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0" name="Google Shape;52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در VAE در تلاش بودیم توزیع را بصورت صریح بدست بیاوریم.</a:t>
            </a:r>
            <a:endParaRPr/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اگر بیخیال بدست آوردن توزیع 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شویم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 و صرفا نمونه گیری از توزیع را یاد بگیریم چه؟</a:t>
            </a:r>
            <a:endParaRPr/>
          </a:p>
        </p:txBody>
      </p:sp>
      <p:sp>
        <p:nvSpPr>
          <p:cNvPr id="521" name="Google Shape;52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522" name="Google Shape;52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GAN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8" name="Google Shape;528;p41"/>
          <p:cNvSpPr txBox="1"/>
          <p:nvPr>
            <p:ph idx="1" type="body"/>
          </p:nvPr>
        </p:nvSpPr>
        <p:spPr>
          <a:xfrm>
            <a:off x="311700" y="1443900"/>
            <a:ext cx="85206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b="1" lang="fa-IR">
                <a:latin typeface="Rubik"/>
                <a:ea typeface="Rubik"/>
                <a:cs typeface="Rubik"/>
                <a:sym typeface="Rubik"/>
              </a:rPr>
              <a:t>مساله 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: میخواهیم از یک توزیع پیچیده با ابعاد بالای دادگان آموزش نمونه برداری کنیم</a:t>
            </a:r>
            <a:endParaRPr/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هیچ راه مستقیمی برای این کار نیست</a:t>
            </a:r>
            <a:br>
              <a:rPr lang="fa-IR">
                <a:latin typeface="Rubik"/>
                <a:ea typeface="Rubik"/>
                <a:cs typeface="Rubik"/>
                <a:sym typeface="Rubik"/>
              </a:rPr>
            </a:br>
            <a:br>
              <a:rPr lang="fa-IR">
                <a:latin typeface="Rubik"/>
                <a:ea typeface="Rubik"/>
                <a:cs typeface="Rubik"/>
                <a:sym typeface="Rubik"/>
              </a:rPr>
            </a:br>
            <a:br>
              <a:rPr lang="fa-IR">
                <a:latin typeface="Rubik"/>
                <a:ea typeface="Rubik"/>
                <a:cs typeface="Rubik"/>
                <a:sym typeface="Rubik"/>
              </a:rPr>
            </a:br>
            <a:endParaRPr/>
          </a:p>
          <a:p>
            <a:pPr indent="0" lvl="0" marL="228600" rtl="1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b="1" lang="fa-IR">
                <a:latin typeface="Rubik"/>
                <a:ea typeface="Rubik"/>
                <a:cs typeface="Rubik"/>
                <a:sym typeface="Rubik"/>
              </a:rPr>
              <a:t>راه‌حل 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: از یک توزیع ساده مثل نویز تصادفی نمونه برداریم و صرفا </a:t>
            </a:r>
            <a:r>
              <a:rPr lang="fa-IR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انتقال آن به توزیع دادگان آموزش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 را یاد بگیریم</a:t>
            </a:r>
            <a:endParaRPr/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9" name="Google Shape;52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530" name="Google Shape;53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GAN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6" name="Google Shape;53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537" name="Google Shape;53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2"/>
          <p:cNvSpPr/>
          <p:nvPr/>
        </p:nvSpPr>
        <p:spPr>
          <a:xfrm>
            <a:off x="677186" y="3711827"/>
            <a:ext cx="1663500" cy="204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15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539" name="Google Shape;539;p42"/>
          <p:cNvCxnSpPr>
            <a:stCxn id="538" idx="0"/>
          </p:cNvCxnSpPr>
          <p:nvPr/>
        </p:nvCxnSpPr>
        <p:spPr>
          <a:xfrm rot="10800000">
            <a:off x="1508936" y="3247727"/>
            <a:ext cx="0" cy="4641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0" name="Google Shape;540;p42"/>
          <p:cNvSpPr/>
          <p:nvPr/>
        </p:nvSpPr>
        <p:spPr>
          <a:xfrm>
            <a:off x="696929" y="2692602"/>
            <a:ext cx="1665600" cy="533400"/>
          </a:xfrm>
          <a:prstGeom prst="rect">
            <a:avLst/>
          </a:prstGeom>
          <a:solidFill>
            <a:srgbClr val="B2DCC5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شبکه مولد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Generator Net</a:t>
            </a:r>
            <a:endParaRPr/>
          </a:p>
        </p:txBody>
      </p:sp>
      <p:cxnSp>
        <p:nvCxnSpPr>
          <p:cNvPr id="541" name="Google Shape;541;p42"/>
          <p:cNvCxnSpPr>
            <a:stCxn id="540" idx="0"/>
          </p:cNvCxnSpPr>
          <p:nvPr/>
        </p:nvCxnSpPr>
        <p:spPr>
          <a:xfrm rot="10800000">
            <a:off x="1529729" y="2311602"/>
            <a:ext cx="0" cy="3810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42" name="Google Shape;54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6956" y="1620130"/>
            <a:ext cx="643943" cy="669701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2"/>
          <p:cNvSpPr txBox="1"/>
          <p:nvPr/>
        </p:nvSpPr>
        <p:spPr>
          <a:xfrm>
            <a:off x="2528001" y="3660075"/>
            <a:ext cx="200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ورودی : نویز تصادفی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4" name="Google Shape;544;p42"/>
          <p:cNvSpPr txBox="1"/>
          <p:nvPr/>
        </p:nvSpPr>
        <p:spPr>
          <a:xfrm>
            <a:off x="1945401" y="1801075"/>
            <a:ext cx="316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خروجی : نمونه از توزیع دادگان آموزش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5" name="Google Shape;545;p42"/>
          <p:cNvSpPr txBox="1"/>
          <p:nvPr/>
        </p:nvSpPr>
        <p:spPr>
          <a:xfrm>
            <a:off x="5477112" y="1620113"/>
            <a:ext cx="2850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a-IR" sz="1600" u="none" cap="none" strike="noStrik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مشکل </a:t>
            </a:r>
            <a:r>
              <a:rPr b="0" i="0" lang="fa-IR" sz="1600" u="none" cap="none" strike="noStrik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: نمیدانیم هر نمونه z به کدام نمونه از دادگان نگاشت میشود</a:t>
            </a:r>
            <a:endParaRPr>
              <a:solidFill>
                <a:schemeClr val="accent3"/>
              </a:solidFill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600" u="none" cap="none" strike="noStrik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نمیتوانیم تابع هزینه بازسازی را به کاری ببریم</a:t>
            </a:r>
            <a:endParaRPr b="0" i="0" sz="1600" u="none" cap="none" strike="noStrike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Supervised Learning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9" name="Google Shape;13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 rotWithShape="1">
          <a:blip r:embed="rId4">
            <a:alphaModFix/>
          </a:blip>
          <a:srcRect b="0" l="0" r="0" t="16708"/>
          <a:stretch/>
        </p:blipFill>
        <p:spPr>
          <a:xfrm>
            <a:off x="853875" y="1929000"/>
            <a:ext cx="4119901" cy="2311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 txBox="1"/>
          <p:nvPr/>
        </p:nvSpPr>
        <p:spPr>
          <a:xfrm>
            <a:off x="1137450" y="1320275"/>
            <a:ext cx="68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a-IR" sz="1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هدف </a:t>
            </a:r>
            <a:r>
              <a:rPr lang="fa-IR" sz="1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: یافتن Mapping از فضای داده ها به label ها</a:t>
            </a:r>
            <a:endParaRPr sz="18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3" name="Google Shape;14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6650" y="2696375"/>
            <a:ext cx="348722" cy="3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4350" y="2796800"/>
            <a:ext cx="239526" cy="3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/>
          <p:nvPr/>
        </p:nvSpPr>
        <p:spPr>
          <a:xfrm>
            <a:off x="5896525" y="2850775"/>
            <a:ext cx="605100" cy="8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7483275" y="2850775"/>
            <a:ext cx="605100" cy="8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47;p16"/>
          <p:cNvSpPr/>
          <p:nvPr/>
        </p:nvSpPr>
        <p:spPr>
          <a:xfrm>
            <a:off x="6598550" y="2576275"/>
            <a:ext cx="787800" cy="638700"/>
          </a:xfrm>
          <a:prstGeom prst="roundRect">
            <a:avLst>
              <a:gd fmla="val 16667" name="adj"/>
            </a:avLst>
          </a:prstGeom>
          <a:solidFill>
            <a:srgbClr val="9EDFBD"/>
          </a:solidFill>
          <a:ln cap="flat" cmpd="sng" w="9525">
            <a:solidFill>
              <a:srgbClr val="B2DC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p16"/>
          <p:cNvSpPr/>
          <p:nvPr/>
        </p:nvSpPr>
        <p:spPr>
          <a:xfrm rot="-5400000">
            <a:off x="6689900" y="3563475"/>
            <a:ext cx="605100" cy="8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72688" y="2735937"/>
            <a:ext cx="239525" cy="31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53713" y="4001676"/>
            <a:ext cx="1295400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GAN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51" name="Google Shape;55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552" name="Google Shape;55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3"/>
          <p:cNvSpPr/>
          <p:nvPr/>
        </p:nvSpPr>
        <p:spPr>
          <a:xfrm>
            <a:off x="677186" y="3711827"/>
            <a:ext cx="1663500" cy="204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156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554" name="Google Shape;554;p43"/>
          <p:cNvCxnSpPr>
            <a:stCxn id="553" idx="0"/>
          </p:cNvCxnSpPr>
          <p:nvPr/>
        </p:nvCxnSpPr>
        <p:spPr>
          <a:xfrm rot="10800000">
            <a:off x="1508936" y="3247727"/>
            <a:ext cx="0" cy="4641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5" name="Google Shape;555;p43"/>
          <p:cNvSpPr/>
          <p:nvPr/>
        </p:nvSpPr>
        <p:spPr>
          <a:xfrm>
            <a:off x="696929" y="2692602"/>
            <a:ext cx="1665600" cy="533400"/>
          </a:xfrm>
          <a:prstGeom prst="rect">
            <a:avLst/>
          </a:prstGeom>
          <a:solidFill>
            <a:srgbClr val="B2DCC5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شبکه مولد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Generator Net</a:t>
            </a:r>
            <a:endParaRPr/>
          </a:p>
        </p:txBody>
      </p:sp>
      <p:cxnSp>
        <p:nvCxnSpPr>
          <p:cNvPr id="556" name="Google Shape;556;p43"/>
          <p:cNvCxnSpPr>
            <a:stCxn id="555" idx="0"/>
          </p:cNvCxnSpPr>
          <p:nvPr/>
        </p:nvCxnSpPr>
        <p:spPr>
          <a:xfrm rot="10800000">
            <a:off x="1529729" y="2311602"/>
            <a:ext cx="0" cy="3810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57" name="Google Shape;55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6956" y="1620130"/>
            <a:ext cx="643943" cy="66970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3"/>
          <p:cNvSpPr txBox="1"/>
          <p:nvPr/>
        </p:nvSpPr>
        <p:spPr>
          <a:xfrm>
            <a:off x="2528001" y="3660075"/>
            <a:ext cx="200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ورودی : نویز تصادفی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59" name="Google Shape;559;p43"/>
          <p:cNvSpPr txBox="1"/>
          <p:nvPr/>
        </p:nvSpPr>
        <p:spPr>
          <a:xfrm>
            <a:off x="1945401" y="1801075"/>
            <a:ext cx="316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خروجی : نمونه از توزیع دادگان آموزش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0" name="Google Shape;560;p43"/>
          <p:cNvSpPr txBox="1"/>
          <p:nvPr/>
        </p:nvSpPr>
        <p:spPr>
          <a:xfrm>
            <a:off x="5477112" y="1620113"/>
            <a:ext cx="2850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a-IR" sz="1600" u="none" cap="none" strike="noStrik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مشکل </a:t>
            </a:r>
            <a:r>
              <a:rPr b="0" i="0" lang="fa-IR" sz="1600" u="none" cap="none" strike="noStrik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: نمیدانیم هر نمونه z به کدام نمونه از دادگان نگاشت میشود</a:t>
            </a:r>
            <a:endParaRPr>
              <a:solidFill>
                <a:schemeClr val="accent3"/>
              </a:solidFill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600" u="none" cap="none" strike="noStrik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نمیتوانیم تابع هزینه بازسازی را به کاری ببریم</a:t>
            </a:r>
            <a:endParaRPr b="0" i="0" sz="1600" u="none" cap="none" strike="noStrike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1" name="Google Shape;561;p43"/>
          <p:cNvSpPr txBox="1"/>
          <p:nvPr/>
        </p:nvSpPr>
        <p:spPr>
          <a:xfrm>
            <a:off x="5161784" y="3445790"/>
            <a:ext cx="3165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a-IR" sz="1600" u="none" cap="none" strike="noStrik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هدف </a:t>
            </a:r>
            <a:r>
              <a:rPr b="0" i="0" lang="fa-IR" sz="1600" u="none" cap="none" strike="noStrik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: میخواهیم تصاویر تولید شده واقعی بنظر برسند</a:t>
            </a:r>
            <a:endParaRPr b="0" i="0" sz="1600" u="none" cap="none" strike="noStrike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GAN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7" name="Google Shape;56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568" name="Google Shape;56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4"/>
          <p:cNvSpPr/>
          <p:nvPr/>
        </p:nvSpPr>
        <p:spPr>
          <a:xfrm>
            <a:off x="720486" y="4220527"/>
            <a:ext cx="1663485" cy="204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156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570" name="Google Shape;570;p44"/>
          <p:cNvCxnSpPr>
            <a:stCxn id="569" idx="0"/>
          </p:cNvCxnSpPr>
          <p:nvPr/>
        </p:nvCxnSpPr>
        <p:spPr>
          <a:xfrm rot="10800000">
            <a:off x="1552229" y="3756427"/>
            <a:ext cx="0" cy="4641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1" name="Google Shape;571;p44"/>
          <p:cNvSpPr/>
          <p:nvPr/>
        </p:nvSpPr>
        <p:spPr>
          <a:xfrm>
            <a:off x="740229" y="3201302"/>
            <a:ext cx="1665514" cy="533400"/>
          </a:xfrm>
          <a:prstGeom prst="rect">
            <a:avLst/>
          </a:prstGeom>
          <a:solidFill>
            <a:srgbClr val="B2DCC5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شبکه مولد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Generator Net</a:t>
            </a:r>
            <a:endParaRPr/>
          </a:p>
        </p:txBody>
      </p:sp>
      <p:cxnSp>
        <p:nvCxnSpPr>
          <p:cNvPr id="572" name="Google Shape;572;p44"/>
          <p:cNvCxnSpPr>
            <a:stCxn id="571" idx="0"/>
          </p:cNvCxnSpPr>
          <p:nvPr/>
        </p:nvCxnSpPr>
        <p:spPr>
          <a:xfrm rot="10800000">
            <a:off x="1572986" y="2820302"/>
            <a:ext cx="0" cy="3810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73" name="Google Shape;573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0256" y="2128830"/>
            <a:ext cx="643944" cy="669701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4"/>
          <p:cNvSpPr txBox="1"/>
          <p:nvPr/>
        </p:nvSpPr>
        <p:spPr>
          <a:xfrm>
            <a:off x="2571296" y="4117142"/>
            <a:ext cx="16177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ورودی: نویز تصادفی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5" name="Google Shape;575;p44"/>
          <p:cNvSpPr txBox="1"/>
          <p:nvPr/>
        </p:nvSpPr>
        <p:spPr>
          <a:xfrm>
            <a:off x="1954941" y="2173143"/>
            <a:ext cx="285046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خروجی: نمونه از توزیع دادگان آموزش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6" name="Google Shape;576;p44"/>
          <p:cNvSpPr txBox="1"/>
          <p:nvPr/>
        </p:nvSpPr>
        <p:spPr>
          <a:xfrm>
            <a:off x="5072751" y="1848300"/>
            <a:ext cx="3516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a-IR" sz="1600" u="none" cap="none" strike="noStrik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راه‌حل</a:t>
            </a:r>
            <a:r>
              <a:rPr b="0" i="0" lang="fa-IR" sz="1600" u="none" cap="none" strike="noStrik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: از یک شبکه تفکیک‌کننده (Discriminator) استفاده کنیم که بگوید تصویر تولید شده از توزیع دادگان است یا خیر. ( به اندازه کافی واقعی است یا خیر)</a:t>
            </a:r>
            <a:endParaRPr b="0" i="0" sz="1600" u="none" cap="none" strike="noStrike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77" name="Google Shape;577;p44"/>
          <p:cNvCxnSpPr>
            <a:stCxn id="573" idx="0"/>
          </p:cNvCxnSpPr>
          <p:nvPr/>
        </p:nvCxnSpPr>
        <p:spPr>
          <a:xfrm rot="-5400000">
            <a:off x="1603978" y="1671180"/>
            <a:ext cx="405900" cy="509400"/>
          </a:xfrm>
          <a:prstGeom prst="bentConnector2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8" name="Google Shape;578;p44"/>
          <p:cNvSpPr/>
          <p:nvPr/>
        </p:nvSpPr>
        <p:spPr>
          <a:xfrm>
            <a:off x="2061526" y="1492599"/>
            <a:ext cx="1665514" cy="533400"/>
          </a:xfrm>
          <a:prstGeom prst="rect">
            <a:avLst/>
          </a:prstGeom>
          <a:solidFill>
            <a:srgbClr val="B2DCC5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شبکه تفکیک‌کننده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Discriminator Net</a:t>
            </a:r>
            <a:endParaRPr/>
          </a:p>
        </p:txBody>
      </p:sp>
      <p:cxnSp>
        <p:nvCxnSpPr>
          <p:cNvPr id="579" name="Google Shape;579;p44"/>
          <p:cNvCxnSpPr>
            <a:stCxn id="578" idx="3"/>
          </p:cNvCxnSpPr>
          <p:nvPr/>
        </p:nvCxnSpPr>
        <p:spPr>
          <a:xfrm>
            <a:off x="3727040" y="1759299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0" name="Google Shape;580;p44"/>
          <p:cNvSpPr txBox="1"/>
          <p:nvPr/>
        </p:nvSpPr>
        <p:spPr>
          <a:xfrm>
            <a:off x="4062532" y="1381446"/>
            <a:ext cx="101021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واقعی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غیر واقعی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81" name="Google Shape;581;p44"/>
          <p:cNvCxnSpPr/>
          <p:nvPr/>
        </p:nvCxnSpPr>
        <p:spPr>
          <a:xfrm flipH="1">
            <a:off x="585949" y="1381445"/>
            <a:ext cx="3313200" cy="2941200"/>
          </a:xfrm>
          <a:prstGeom prst="bentConnector3">
            <a:avLst>
              <a:gd fmla="val 99938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2" name="Google Shape;582;p44"/>
          <p:cNvSpPr txBox="1"/>
          <p:nvPr/>
        </p:nvSpPr>
        <p:spPr>
          <a:xfrm>
            <a:off x="1231644" y="1069621"/>
            <a:ext cx="9060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Gradient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GAN : Two-player game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8" name="Google Shape;58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589" name="Google Shape;58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5"/>
          <p:cNvSpPr/>
          <p:nvPr/>
        </p:nvSpPr>
        <p:spPr>
          <a:xfrm>
            <a:off x="1019650" y="3777260"/>
            <a:ext cx="1663500" cy="204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51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591" name="Google Shape;591;p45"/>
          <p:cNvCxnSpPr>
            <a:stCxn id="590" idx="0"/>
            <a:endCxn id="592" idx="2"/>
          </p:cNvCxnSpPr>
          <p:nvPr/>
        </p:nvCxnSpPr>
        <p:spPr>
          <a:xfrm flipH="1" rot="10800000">
            <a:off x="1851400" y="3450560"/>
            <a:ext cx="1200" cy="3267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2" name="Google Shape;592;p45"/>
          <p:cNvSpPr/>
          <p:nvPr/>
        </p:nvSpPr>
        <p:spPr>
          <a:xfrm>
            <a:off x="1019650" y="2917231"/>
            <a:ext cx="1665600" cy="533400"/>
          </a:xfrm>
          <a:prstGeom prst="rect">
            <a:avLst/>
          </a:prstGeom>
          <a:solidFill>
            <a:srgbClr val="B2DCC5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شبکه مولد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Generator Net</a:t>
            </a:r>
            <a:endParaRPr/>
          </a:p>
        </p:txBody>
      </p:sp>
      <p:cxnSp>
        <p:nvCxnSpPr>
          <p:cNvPr id="593" name="Google Shape;593;p45"/>
          <p:cNvCxnSpPr>
            <a:stCxn id="592" idx="0"/>
          </p:cNvCxnSpPr>
          <p:nvPr/>
        </p:nvCxnSpPr>
        <p:spPr>
          <a:xfrm rot="10800000">
            <a:off x="1851550" y="2701231"/>
            <a:ext cx="900" cy="2160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4" name="Google Shape;594;p45"/>
          <p:cNvSpPr txBox="1"/>
          <p:nvPr/>
        </p:nvSpPr>
        <p:spPr>
          <a:xfrm>
            <a:off x="2683135" y="3737415"/>
            <a:ext cx="161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ورودی: نویز تصادفی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95" name="Google Shape;59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3245" y="2211893"/>
            <a:ext cx="484553" cy="48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52555" y="2205876"/>
            <a:ext cx="476361" cy="495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3673" y="2185979"/>
            <a:ext cx="499213" cy="499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45"/>
          <p:cNvCxnSpPr/>
          <p:nvPr/>
        </p:nvCxnSpPr>
        <p:spPr>
          <a:xfrm flipH="1" rot="10800000">
            <a:off x="1850378" y="1940676"/>
            <a:ext cx="1367700" cy="2652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9" name="Google Shape;599;p45"/>
          <p:cNvSpPr/>
          <p:nvPr/>
        </p:nvSpPr>
        <p:spPr>
          <a:xfrm>
            <a:off x="3218050" y="1673950"/>
            <a:ext cx="1665600" cy="533400"/>
          </a:xfrm>
          <a:prstGeom prst="rect">
            <a:avLst/>
          </a:prstGeom>
          <a:solidFill>
            <a:srgbClr val="B2DCC5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شبکه تفکیک‌کننده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Discriminator Net</a:t>
            </a:r>
            <a:endParaRPr/>
          </a:p>
        </p:txBody>
      </p:sp>
      <p:cxnSp>
        <p:nvCxnSpPr>
          <p:cNvPr id="600" name="Google Shape;600;p45"/>
          <p:cNvCxnSpPr/>
          <p:nvPr/>
        </p:nvCxnSpPr>
        <p:spPr>
          <a:xfrm>
            <a:off x="4883564" y="1916951"/>
            <a:ext cx="522600" cy="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1" name="Google Shape;601;p45"/>
          <p:cNvSpPr txBox="1"/>
          <p:nvPr/>
        </p:nvSpPr>
        <p:spPr>
          <a:xfrm>
            <a:off x="2800363" y="2318687"/>
            <a:ext cx="137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تصاویر غیرواقعی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02" name="Google Shape;602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45383" y="2899340"/>
            <a:ext cx="476360" cy="50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67315" y="2899340"/>
            <a:ext cx="476361" cy="495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89247" y="2890633"/>
            <a:ext cx="476361" cy="490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5" name="Google Shape;605;p45"/>
          <p:cNvCxnSpPr>
            <a:endCxn id="599" idx="2"/>
          </p:cNvCxnSpPr>
          <p:nvPr/>
        </p:nvCxnSpPr>
        <p:spPr>
          <a:xfrm rot="10800000">
            <a:off x="4050850" y="2207350"/>
            <a:ext cx="1219800" cy="6834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6" name="Google Shape;606;p45"/>
          <p:cNvSpPr txBox="1"/>
          <p:nvPr/>
        </p:nvSpPr>
        <p:spPr>
          <a:xfrm>
            <a:off x="6238902" y="2874349"/>
            <a:ext cx="188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تصاویر واقعی</a:t>
            </a:r>
            <a:endParaRPr/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(تصاویر دادگان آموزش)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7" name="Google Shape;607;p45"/>
          <p:cNvSpPr txBox="1"/>
          <p:nvPr/>
        </p:nvSpPr>
        <p:spPr>
          <a:xfrm>
            <a:off x="5405495" y="1621101"/>
            <a:ext cx="101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واقعی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غیر واقعی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GAN : Two-player game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13" name="Google Shape;613;p46"/>
          <p:cNvSpPr txBox="1"/>
          <p:nvPr>
            <p:ph idx="1" type="body"/>
          </p:nvPr>
        </p:nvSpPr>
        <p:spPr>
          <a:xfrm>
            <a:off x="311700" y="1409275"/>
            <a:ext cx="8520600" cy="3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به GAN ها میتوان به چشم یه بازی دو نفره نگاه کرد :</a:t>
            </a:r>
            <a:endParaRPr/>
          </a:p>
          <a:p>
            <a:pPr indent="-323850" lvl="0" marL="457200" rtl="1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Rubik"/>
              <a:buChar char="●"/>
            </a:pPr>
            <a:r>
              <a:rPr b="1" lang="fa-IR" sz="1500">
                <a:latin typeface="Rubik"/>
                <a:ea typeface="Rubik"/>
                <a:cs typeface="Rubik"/>
                <a:sym typeface="Rubik"/>
              </a:rPr>
              <a:t>شبکه Discriminator</a:t>
            </a:r>
            <a:r>
              <a:rPr lang="fa-IR" sz="1500">
                <a:latin typeface="Rubik"/>
                <a:ea typeface="Rubik"/>
                <a:cs typeface="Rubik"/>
                <a:sym typeface="Rubik"/>
              </a:rPr>
              <a:t> : تلاش می کند بین تصاویر تولید شده و تصاویر دادگان آموزش تمایز قائل شود</a:t>
            </a:r>
            <a:endParaRPr sz="1500"/>
          </a:p>
          <a:p>
            <a:pPr indent="-32385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ubik"/>
              <a:buChar char="●"/>
            </a:pPr>
            <a:r>
              <a:rPr b="1" lang="fa-IR" sz="1500">
                <a:latin typeface="Rubik"/>
                <a:ea typeface="Rubik"/>
                <a:cs typeface="Rubik"/>
                <a:sym typeface="Rubik"/>
              </a:rPr>
              <a:t>شبکه Generator</a:t>
            </a:r>
            <a:r>
              <a:rPr lang="fa-IR" sz="1500">
                <a:latin typeface="Rubik"/>
                <a:ea typeface="Rubik"/>
                <a:cs typeface="Rubik"/>
                <a:sym typeface="Rubik"/>
              </a:rPr>
              <a:t> : سعی میکند با تولید تصاویر شبیه دادگان شبکه Discriminator را گول بزند</a:t>
            </a:r>
            <a:endParaRPr sz="1500"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14" name="Google Shape;61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615" name="Google Shape;61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6"/>
          <p:cNvSpPr txBox="1"/>
          <p:nvPr/>
        </p:nvSpPr>
        <p:spPr>
          <a:xfrm>
            <a:off x="951689" y="2890652"/>
            <a:ext cx="6918682" cy="45967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1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17" name="Google Shape;617;p46"/>
          <p:cNvSpPr txBox="1"/>
          <p:nvPr/>
        </p:nvSpPr>
        <p:spPr>
          <a:xfrm>
            <a:off x="1752600" y="3177303"/>
            <a:ext cx="286158" cy="307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-86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18" name="Google Shape;618;p46"/>
          <p:cNvSpPr txBox="1"/>
          <p:nvPr/>
        </p:nvSpPr>
        <p:spPr>
          <a:xfrm>
            <a:off x="1289527" y="3177303"/>
            <a:ext cx="286158" cy="32528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-652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19" name="Google Shape;619;p46"/>
          <p:cNvSpPr txBox="1"/>
          <p:nvPr/>
        </p:nvSpPr>
        <p:spPr>
          <a:xfrm>
            <a:off x="3184026" y="3823992"/>
            <a:ext cx="4942114" cy="33406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0908" l="0" r="0" t="-181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GAN : Discriminator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5" name="Google Shape;62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626" name="Google Shape;62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7"/>
          <p:cNvSpPr txBox="1"/>
          <p:nvPr/>
        </p:nvSpPr>
        <p:spPr>
          <a:xfrm>
            <a:off x="1112702" y="2052352"/>
            <a:ext cx="6918600" cy="459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1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28" name="Google Shape;628;p47"/>
          <p:cNvSpPr txBox="1"/>
          <p:nvPr/>
        </p:nvSpPr>
        <p:spPr>
          <a:xfrm>
            <a:off x="1913613" y="2339003"/>
            <a:ext cx="286200" cy="307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-86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29" name="Google Shape;629;p47"/>
          <p:cNvSpPr txBox="1"/>
          <p:nvPr/>
        </p:nvSpPr>
        <p:spPr>
          <a:xfrm>
            <a:off x="1450540" y="2274053"/>
            <a:ext cx="286200" cy="325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-652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30" name="Google Shape;630;p47"/>
          <p:cNvSpPr/>
          <p:nvPr/>
        </p:nvSpPr>
        <p:spPr>
          <a:xfrm rot="10800000">
            <a:off x="1985183" y="2770831"/>
            <a:ext cx="143100" cy="32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7"/>
          <p:cNvSpPr txBox="1"/>
          <p:nvPr/>
        </p:nvSpPr>
        <p:spPr>
          <a:xfrm>
            <a:off x="2674474" y="2770825"/>
            <a:ext cx="283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خروجی شبکه discriminator برای داده‌های واقعی</a:t>
            </a:r>
            <a:endParaRPr b="0"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32" name="Google Shape;632;p47"/>
          <p:cNvSpPr/>
          <p:nvPr/>
        </p:nvSpPr>
        <p:spPr>
          <a:xfrm rot="-5400000">
            <a:off x="3963334" y="2151284"/>
            <a:ext cx="286200" cy="831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7"/>
          <p:cNvSpPr txBox="1"/>
          <p:nvPr/>
        </p:nvSpPr>
        <p:spPr>
          <a:xfrm>
            <a:off x="5609700" y="2770825"/>
            <a:ext cx="242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خروجی شبکه discriminator برای داده‌های ساختگی</a:t>
            </a:r>
            <a:endParaRPr b="0"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34" name="Google Shape;634;p47"/>
          <p:cNvSpPr/>
          <p:nvPr/>
        </p:nvSpPr>
        <p:spPr>
          <a:xfrm rot="-5400000">
            <a:off x="6871191" y="2028718"/>
            <a:ext cx="286200" cy="1076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7"/>
          <p:cNvSpPr/>
          <p:nvPr/>
        </p:nvSpPr>
        <p:spPr>
          <a:xfrm rot="10800000">
            <a:off x="6955054" y="3437059"/>
            <a:ext cx="143100" cy="32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GAN : Generator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1" name="Google Shape;64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642" name="Google Shape;64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48"/>
          <p:cNvSpPr txBox="1"/>
          <p:nvPr/>
        </p:nvSpPr>
        <p:spPr>
          <a:xfrm>
            <a:off x="1112702" y="2043627"/>
            <a:ext cx="6918600" cy="459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1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44" name="Google Shape;644;p48"/>
          <p:cNvSpPr txBox="1"/>
          <p:nvPr/>
        </p:nvSpPr>
        <p:spPr>
          <a:xfrm>
            <a:off x="1913613" y="2330278"/>
            <a:ext cx="286200" cy="307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-86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45" name="Google Shape;645;p48"/>
          <p:cNvSpPr txBox="1"/>
          <p:nvPr/>
        </p:nvSpPr>
        <p:spPr>
          <a:xfrm>
            <a:off x="1450540" y="2330278"/>
            <a:ext cx="286200" cy="325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-652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46" name="Google Shape;646;p48"/>
          <p:cNvSpPr/>
          <p:nvPr/>
        </p:nvSpPr>
        <p:spPr>
          <a:xfrm rot="10800000">
            <a:off x="1522068" y="2774682"/>
            <a:ext cx="143100" cy="32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54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GAN : Two-player game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2" name="Google Shape;652;p49"/>
          <p:cNvSpPr txBox="1"/>
          <p:nvPr>
            <p:ph idx="1" type="body"/>
          </p:nvPr>
        </p:nvSpPr>
        <p:spPr>
          <a:xfrm>
            <a:off x="311700" y="1440213"/>
            <a:ext cx="8520600" cy="28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1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fa-IR" sz="1800">
                <a:latin typeface="Rubik"/>
                <a:ea typeface="Rubik"/>
                <a:cs typeface="Rubik"/>
                <a:sym typeface="Rubik"/>
              </a:rPr>
              <a:t>تفکیک کننده میخواهد برای همه داده‌های واقعی مقدار یک و برای داده‌های ساختگی صفر تولید کند تا تاب هدف خود را بیشینه کند</a:t>
            </a:r>
            <a:br>
              <a:rPr lang="fa-IR" sz="1800">
                <a:latin typeface="Rubik"/>
                <a:ea typeface="Rubik"/>
                <a:cs typeface="Rubik"/>
                <a:sym typeface="Rubik"/>
              </a:rPr>
            </a:br>
            <a:br>
              <a:rPr lang="fa-IR" sz="1800">
                <a:latin typeface="Rubik"/>
                <a:ea typeface="Rubik"/>
                <a:cs typeface="Rubik"/>
                <a:sym typeface="Rubik"/>
              </a:rPr>
            </a:br>
            <a:endParaRPr sz="1800"/>
          </a:p>
          <a:p>
            <a:pPr indent="-3429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fa-IR" sz="1800">
                <a:latin typeface="Rubik"/>
                <a:ea typeface="Rubik"/>
                <a:cs typeface="Rubik"/>
                <a:sym typeface="Rubik"/>
              </a:rPr>
              <a:t>مولد می خواهد کاری کند که تفکیک کننده برای داده‌های مولد یک تولید کند تا مقدار Expected کمینه شود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3" name="Google Shape;65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654" name="Google Shape;65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GAN : Algorithm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0" name="Google Shape;66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661" name="Google Shape;66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8138" y="1481881"/>
            <a:ext cx="5727723" cy="2932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GAN : Data Generation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8" name="Google Shape;668;p51"/>
          <p:cNvSpPr txBox="1"/>
          <p:nvPr>
            <p:ph idx="1" type="body"/>
          </p:nvPr>
        </p:nvSpPr>
        <p:spPr>
          <a:xfrm>
            <a:off x="311700" y="1152475"/>
            <a:ext cx="8520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بعد از اینکه آموزش تمام شد صرفا با استفاده از شبکه مولد می توان داده جدید تولید کرد</a:t>
            </a:r>
            <a:endParaRPr/>
          </a:p>
        </p:txBody>
      </p:sp>
      <p:sp>
        <p:nvSpPr>
          <p:cNvPr id="669" name="Google Shape;66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670" name="Google Shape;67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1"/>
          <p:cNvSpPr/>
          <p:nvPr/>
        </p:nvSpPr>
        <p:spPr>
          <a:xfrm>
            <a:off x="1322674" y="4080402"/>
            <a:ext cx="1663500" cy="204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052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672" name="Google Shape;672;p51"/>
          <p:cNvCxnSpPr>
            <a:stCxn id="671" idx="0"/>
            <a:endCxn id="673" idx="2"/>
          </p:cNvCxnSpPr>
          <p:nvPr/>
        </p:nvCxnSpPr>
        <p:spPr>
          <a:xfrm flipH="1" rot="10800000">
            <a:off x="2154424" y="3753702"/>
            <a:ext cx="1200" cy="3267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3" name="Google Shape;673;p51"/>
          <p:cNvSpPr/>
          <p:nvPr/>
        </p:nvSpPr>
        <p:spPr>
          <a:xfrm>
            <a:off x="1322674" y="3220373"/>
            <a:ext cx="1665600" cy="533400"/>
          </a:xfrm>
          <a:prstGeom prst="rect">
            <a:avLst/>
          </a:prstGeom>
          <a:solidFill>
            <a:srgbClr val="B2DCC5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شبکه مولد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Generator Net</a:t>
            </a:r>
            <a:endParaRPr/>
          </a:p>
        </p:txBody>
      </p:sp>
      <p:cxnSp>
        <p:nvCxnSpPr>
          <p:cNvPr id="674" name="Google Shape;674;p51"/>
          <p:cNvCxnSpPr>
            <a:stCxn id="673" idx="0"/>
          </p:cNvCxnSpPr>
          <p:nvPr/>
        </p:nvCxnSpPr>
        <p:spPr>
          <a:xfrm rot="10800000">
            <a:off x="2154574" y="3004373"/>
            <a:ext cx="900" cy="2160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5" name="Google Shape;675;p51"/>
          <p:cNvSpPr txBox="1"/>
          <p:nvPr/>
        </p:nvSpPr>
        <p:spPr>
          <a:xfrm>
            <a:off x="3227599" y="4028663"/>
            <a:ext cx="172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ورودی : نویز تصادفی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76" name="Google Shape;676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96281" y="2494022"/>
            <a:ext cx="484553" cy="48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55579" y="2509018"/>
            <a:ext cx="476361" cy="495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06697" y="2489121"/>
            <a:ext cx="499213" cy="4992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9" name="Google Shape;679;p51"/>
          <p:cNvCxnSpPr/>
          <p:nvPr/>
        </p:nvCxnSpPr>
        <p:spPr>
          <a:xfrm flipH="1" rot="10800000">
            <a:off x="2153402" y="2243818"/>
            <a:ext cx="1367700" cy="2652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0" name="Google Shape;680;p51"/>
          <p:cNvSpPr/>
          <p:nvPr/>
        </p:nvSpPr>
        <p:spPr>
          <a:xfrm>
            <a:off x="3521074" y="1977092"/>
            <a:ext cx="1665600" cy="533400"/>
          </a:xfrm>
          <a:prstGeom prst="rect">
            <a:avLst/>
          </a:prstGeom>
          <a:solidFill>
            <a:srgbClr val="B2DCC5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شبکه تفکیک‌کننده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Discriminator Net</a:t>
            </a:r>
            <a:endParaRPr/>
          </a:p>
        </p:txBody>
      </p:sp>
      <p:cxnSp>
        <p:nvCxnSpPr>
          <p:cNvPr id="681" name="Google Shape;681;p51"/>
          <p:cNvCxnSpPr/>
          <p:nvPr/>
        </p:nvCxnSpPr>
        <p:spPr>
          <a:xfrm>
            <a:off x="5186588" y="2220093"/>
            <a:ext cx="522600" cy="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2" name="Google Shape;682;p51"/>
          <p:cNvSpPr txBox="1"/>
          <p:nvPr/>
        </p:nvSpPr>
        <p:spPr>
          <a:xfrm>
            <a:off x="3668387" y="2799991"/>
            <a:ext cx="137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تصاویر غیرواقعی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83" name="Google Shape;683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48407" y="3202482"/>
            <a:ext cx="476360" cy="504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70339" y="3202482"/>
            <a:ext cx="476361" cy="495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92271" y="3193775"/>
            <a:ext cx="476361" cy="490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6" name="Google Shape;686;p51"/>
          <p:cNvCxnSpPr>
            <a:endCxn id="680" idx="2"/>
          </p:cNvCxnSpPr>
          <p:nvPr/>
        </p:nvCxnSpPr>
        <p:spPr>
          <a:xfrm rot="10800000">
            <a:off x="4353874" y="2510492"/>
            <a:ext cx="1219800" cy="6834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7" name="Google Shape;687;p51"/>
          <p:cNvSpPr txBox="1"/>
          <p:nvPr/>
        </p:nvSpPr>
        <p:spPr>
          <a:xfrm>
            <a:off x="6541926" y="3177491"/>
            <a:ext cx="188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تصاویر واقعی</a:t>
            </a:r>
            <a:endParaRPr/>
          </a:p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(تصاویر دادگان آموزش)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8" name="Google Shape;688;p51"/>
          <p:cNvSpPr txBox="1"/>
          <p:nvPr/>
        </p:nvSpPr>
        <p:spPr>
          <a:xfrm>
            <a:off x="5708519" y="1924243"/>
            <a:ext cx="101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واقعی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غیر واقعی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GAN : Data Generation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4" name="Google Shape;69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695" name="Google Shape;69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293141"/>
            <a:ext cx="4121239" cy="2814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36818" y="1331778"/>
            <a:ext cx="4095482" cy="27753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8" name="Google Shape;698;p52"/>
          <p:cNvCxnSpPr>
            <a:stCxn id="699" idx="3"/>
          </p:cNvCxnSpPr>
          <p:nvPr/>
        </p:nvCxnSpPr>
        <p:spPr>
          <a:xfrm flipH="1" rot="10800000">
            <a:off x="3015386" y="3990933"/>
            <a:ext cx="794700" cy="3960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700" name="Google Shape;700;p52"/>
          <p:cNvCxnSpPr>
            <a:stCxn id="699" idx="3"/>
          </p:cNvCxnSpPr>
          <p:nvPr/>
        </p:nvCxnSpPr>
        <p:spPr>
          <a:xfrm flipH="1" rot="10800000">
            <a:off x="3015386" y="4107033"/>
            <a:ext cx="5323200" cy="27990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699" name="Google Shape;699;p52"/>
          <p:cNvSpPr txBox="1"/>
          <p:nvPr/>
        </p:nvSpPr>
        <p:spPr>
          <a:xfrm>
            <a:off x="1153886" y="4125333"/>
            <a:ext cx="186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نزدیک‌ترین همسایه از داده آموزش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Supervised Learning Examples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6" name="Google Shape;15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4">
            <a:alphaModFix/>
          </a:blip>
          <a:srcRect b="17776" l="0" r="0" t="0"/>
          <a:stretch/>
        </p:blipFill>
        <p:spPr>
          <a:xfrm>
            <a:off x="1044875" y="1726938"/>
            <a:ext cx="1506150" cy="13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/>
          <p:nvPr/>
        </p:nvSpPr>
        <p:spPr>
          <a:xfrm>
            <a:off x="458900" y="3411063"/>
            <a:ext cx="267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a-I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Object Detection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0" name="Google Shape;160;p17"/>
          <p:cNvPicPr preferRelativeResize="0"/>
          <p:nvPr/>
        </p:nvPicPr>
        <p:blipFill rotWithShape="1">
          <a:blip r:embed="rId5">
            <a:alphaModFix/>
          </a:blip>
          <a:srcRect b="6449" l="6867" r="9380" t="23063"/>
          <a:stretch/>
        </p:blipFill>
        <p:spPr>
          <a:xfrm>
            <a:off x="3003250" y="1726938"/>
            <a:ext cx="3057849" cy="132948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/>
        </p:nvSpPr>
        <p:spPr>
          <a:xfrm>
            <a:off x="3277125" y="3411063"/>
            <a:ext cx="251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a-I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Classification</a:t>
            </a:r>
            <a:endParaRPr b="1"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7300" y="1678713"/>
            <a:ext cx="2322324" cy="14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6174975" y="3411063"/>
            <a:ext cx="251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a-IR" sz="16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Regression</a:t>
            </a:r>
            <a:endParaRPr b="1" sz="16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GAN : Data Generation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06" name="Google Shape;70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707" name="Google Shape;70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3488" y="1432625"/>
            <a:ext cx="5777024" cy="288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GAN : Data Generation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14" name="Google Shape;71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715" name="Google Shape;71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1838" y="1406750"/>
            <a:ext cx="5800326" cy="2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GAN : Data Generation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22" name="Google Shape;72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723" name="Google Shape;72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3203" y="1330425"/>
            <a:ext cx="5450771" cy="28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55"/>
          <p:cNvSpPr/>
          <p:nvPr/>
        </p:nvSpPr>
        <p:spPr>
          <a:xfrm>
            <a:off x="2182547" y="1327175"/>
            <a:ext cx="540900" cy="1703700"/>
          </a:xfrm>
          <a:prstGeom prst="leftBrace">
            <a:avLst>
              <a:gd fmla="val 15409" name="adj1"/>
              <a:gd fmla="val 46073" name="adj2"/>
            </a:avLst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5"/>
          <p:cNvSpPr txBox="1"/>
          <p:nvPr/>
        </p:nvSpPr>
        <p:spPr>
          <a:xfrm>
            <a:off x="586075" y="1855300"/>
            <a:ext cx="161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نمونه‌های تولید شده از مدل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27" name="Google Shape;727;p55"/>
          <p:cNvSpPr txBox="1"/>
          <p:nvPr/>
        </p:nvSpPr>
        <p:spPr>
          <a:xfrm>
            <a:off x="1365064" y="3423895"/>
            <a:ext cx="122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میانگین z ها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GAN : Explosion of GANs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3" name="Google Shape;73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734" name="Google Shape;73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611" y="1516625"/>
            <a:ext cx="2198112" cy="198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0402" y="1516624"/>
            <a:ext cx="2201550" cy="198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76211" y="1837629"/>
            <a:ext cx="3232183" cy="1628243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6"/>
          <p:cNvSpPr txBox="1"/>
          <p:nvPr/>
        </p:nvSpPr>
        <p:spPr>
          <a:xfrm>
            <a:off x="599805" y="3512557"/>
            <a:ext cx="165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LSGAN, Zhu 2017.</a:t>
            </a:r>
            <a:endParaRPr b="0" i="0" sz="1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9" name="Google Shape;739;p56"/>
          <p:cNvSpPr txBox="1"/>
          <p:nvPr/>
        </p:nvSpPr>
        <p:spPr>
          <a:xfrm>
            <a:off x="3093109" y="3549035"/>
            <a:ext cx="2036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Wasserstein GAN,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Arjovsky 2017.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Improved Wasserstein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GAN, Gulrajani 2017.</a:t>
            </a:r>
            <a:endParaRPr b="0" i="0" sz="1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0" name="Google Shape;740;p56"/>
          <p:cNvSpPr txBox="1"/>
          <p:nvPr/>
        </p:nvSpPr>
        <p:spPr>
          <a:xfrm>
            <a:off x="5859792" y="3523051"/>
            <a:ext cx="264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Progressive GAN, Karras 2018</a:t>
            </a:r>
            <a:endParaRPr b="0" i="0" sz="1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GAN : Conditional GAN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6" name="Google Shape;746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7" name="Google Shape;74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748" name="Google Shape;74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152475"/>
            <a:ext cx="3763539" cy="128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5239" y="1123951"/>
            <a:ext cx="4549599" cy="133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082" y="2491819"/>
            <a:ext cx="7798175" cy="1775283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57"/>
          <p:cNvSpPr txBox="1"/>
          <p:nvPr/>
        </p:nvSpPr>
        <p:spPr>
          <a:xfrm>
            <a:off x="1009967" y="4339047"/>
            <a:ext cx="712406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Phillip Isola et al., Image-to-Image Translation with Conditional Adversarial Networks, CVPR 2017.</a:t>
            </a:r>
            <a:endParaRPr b="0" i="0" sz="105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Conditional GAN (Paired Data)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58" name="Google Shape;75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759" name="Google Shape;75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6799" y="1904764"/>
            <a:ext cx="1441867" cy="2304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075" y="1765360"/>
            <a:ext cx="5324373" cy="2583689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58"/>
          <p:cNvSpPr txBox="1"/>
          <p:nvPr/>
        </p:nvSpPr>
        <p:spPr>
          <a:xfrm>
            <a:off x="1009967" y="4339047"/>
            <a:ext cx="712406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Phillip Isola et al., Image-to-Image Translation with Conditional Adversarial Networks, CVPR 2017.</a:t>
            </a:r>
            <a:endParaRPr b="0" i="0" sz="105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Conditional GAN (Unpaired Data)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8" name="Google Shape;76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769" name="Google Shape;76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59"/>
          <p:cNvSpPr txBox="1"/>
          <p:nvPr/>
        </p:nvSpPr>
        <p:spPr>
          <a:xfrm>
            <a:off x="840754" y="4456817"/>
            <a:ext cx="746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Jun-Yan Zhu et al., Unpaired Image-to-Image Translation using Cycle-Consistent Adversarial Networks, ICCV 2017. 52</a:t>
            </a:r>
            <a:endParaRPr b="0" i="0" sz="105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71" name="Google Shape;77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7759" y="1630610"/>
            <a:ext cx="2263599" cy="2732673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59"/>
          <p:cNvSpPr/>
          <p:nvPr/>
        </p:nvSpPr>
        <p:spPr>
          <a:xfrm>
            <a:off x="232050" y="2800150"/>
            <a:ext cx="403500" cy="39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73" name="Google Shape;773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2050" y="1728375"/>
            <a:ext cx="5905351" cy="2537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Google Shape;774;p59"/>
          <p:cNvCxnSpPr>
            <a:stCxn id="773" idx="1"/>
            <a:endCxn id="773" idx="1"/>
          </p:cNvCxnSpPr>
          <p:nvPr/>
        </p:nvCxnSpPr>
        <p:spPr>
          <a:xfrm>
            <a:off x="232050" y="2996938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59"/>
          <p:cNvCxnSpPr>
            <a:stCxn id="773" idx="1"/>
            <a:endCxn id="773" idx="1"/>
          </p:cNvCxnSpPr>
          <p:nvPr/>
        </p:nvCxnSpPr>
        <p:spPr>
          <a:xfrm>
            <a:off x="232050" y="2996938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59"/>
          <p:cNvCxnSpPr>
            <a:stCxn id="773" idx="1"/>
            <a:endCxn id="773" idx="1"/>
          </p:cNvCxnSpPr>
          <p:nvPr/>
        </p:nvCxnSpPr>
        <p:spPr>
          <a:xfrm>
            <a:off x="232050" y="2996938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GAN : CycleGAN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2" name="Google Shape;78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783" name="Google Shape;78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60"/>
          <p:cNvSpPr txBox="1"/>
          <p:nvPr/>
        </p:nvSpPr>
        <p:spPr>
          <a:xfrm>
            <a:off x="1009950" y="4333175"/>
            <a:ext cx="746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Jun-Yan Zhu et al., Unpaired Image-to-Image Translation using Cycle-Consistent Adversarial Networks, ICCV 2017. 52</a:t>
            </a:r>
            <a:endParaRPr b="0" i="0" sz="105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85" name="Google Shape;78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750" y="1412375"/>
            <a:ext cx="7462475" cy="266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GAN : Summary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1" name="Google Shape;791;p61"/>
          <p:cNvSpPr txBox="1"/>
          <p:nvPr>
            <p:ph idx="1" type="body"/>
          </p:nvPr>
        </p:nvSpPr>
        <p:spPr>
          <a:xfrm>
            <a:off x="311700" y="1269588"/>
            <a:ext cx="8520600" cy="29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GANها با توزیع‌ها بصورت صریح کار نمیکنند و صرفا نمونه‌گیری از توزیع را یاد میگیرند.</a:t>
            </a:r>
            <a:endParaRPr/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رویکرد  GAN ها مثل یک بازی دو نفره است</a:t>
            </a:r>
            <a:endParaRPr/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b="1" lang="fa-IR">
                <a:latin typeface="Rubik"/>
                <a:ea typeface="Rubik"/>
                <a:cs typeface="Rubik"/>
                <a:sym typeface="Rubik"/>
              </a:rPr>
              <a:t>مزایا 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:	</a:t>
            </a:r>
            <a:endParaRPr/>
          </a:p>
          <a:p>
            <a:pPr indent="-330200" lvl="0" marL="914400" rtl="1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ubik"/>
              <a:buChar char="●"/>
            </a:pPr>
            <a:r>
              <a:rPr lang="fa-IR" sz="1600">
                <a:latin typeface="Rubik"/>
                <a:ea typeface="Rubik"/>
                <a:cs typeface="Rubik"/>
                <a:sym typeface="Rubik"/>
              </a:rPr>
              <a:t>نمونه‌های تولید شده با کیفیت هستند</a:t>
            </a:r>
            <a:endParaRPr sz="1600"/>
          </a:p>
          <a:p>
            <a:pPr indent="-330200" lvl="0" marL="9144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●"/>
            </a:pPr>
            <a:r>
              <a:rPr lang="fa-IR" sz="1600">
                <a:latin typeface="Rubik"/>
                <a:ea typeface="Rubik"/>
                <a:cs typeface="Rubik"/>
                <a:sym typeface="Rubik"/>
              </a:rPr>
              <a:t>خیلی انعطاف زیادی دارند و راحت در وظایف مختلف قابل پیاده سازی اند</a:t>
            </a:r>
            <a:endParaRPr sz="1600"/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b="1" lang="fa-IR">
                <a:latin typeface="Rubik"/>
                <a:ea typeface="Rubik"/>
                <a:cs typeface="Rubik"/>
                <a:sym typeface="Rubik"/>
              </a:rPr>
              <a:t>معایب 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:</a:t>
            </a:r>
            <a:endParaRPr/>
          </a:p>
          <a:p>
            <a:pPr indent="-330200" lvl="0" marL="9144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ubik"/>
              <a:buChar char="●"/>
            </a:pPr>
            <a:r>
              <a:rPr lang="fa-IR" sz="1600">
                <a:latin typeface="Rubik"/>
                <a:ea typeface="Rubik"/>
                <a:cs typeface="Rubik"/>
                <a:sym typeface="Rubik"/>
              </a:rPr>
              <a:t>با توجه به ذات تابع هزینه آموزش این مدل‌ها خیلی پایدار نیست</a:t>
            </a:r>
            <a:endParaRPr sz="1600"/>
          </a:p>
        </p:txBody>
      </p:sp>
      <p:sp>
        <p:nvSpPr>
          <p:cNvPr id="792" name="Google Shape;79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793" name="Google Shape;79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Diffusion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9" name="Google Shape;799;p62"/>
          <p:cNvSpPr txBox="1"/>
          <p:nvPr>
            <p:ph idx="1" type="body"/>
          </p:nvPr>
        </p:nvSpPr>
        <p:spPr>
          <a:xfrm>
            <a:off x="311700" y="16404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Denoising Diffusion Models</a:t>
            </a:r>
            <a:endParaRPr/>
          </a:p>
          <a:p>
            <a:pPr indent="-285750" lvl="1" marL="9715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○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فرایند Diffusion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85750" lvl="1" marL="9715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○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هسته Diffusion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85750" lvl="1" marL="9715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○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فرایند نویز زدا (Denoising Process)</a:t>
            </a:r>
            <a:endParaRPr/>
          </a:p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Score Matching 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0" name="Google Shape;80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801" name="Google Shape;80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367650"/>
            <a:ext cx="4203638" cy="26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Unsupervised Learning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2084400" y="1208500"/>
            <a:ext cx="497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b="1" lang="fa-IR">
                <a:latin typeface="Rubik"/>
                <a:ea typeface="Rubik"/>
                <a:cs typeface="Rubik"/>
                <a:sym typeface="Rubik"/>
              </a:rPr>
              <a:t>هدف 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: یادگیری بعضی ساختارهای مخفی داده</a:t>
            </a:r>
            <a:endParaRPr/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225" y="1781200"/>
            <a:ext cx="4419552" cy="24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یادآوری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8" name="Google Shape;808;p63"/>
          <p:cNvSpPr txBox="1"/>
          <p:nvPr>
            <p:ph idx="1" type="body"/>
          </p:nvPr>
        </p:nvSpPr>
        <p:spPr>
          <a:xfrm>
            <a:off x="311700" y="1288788"/>
            <a:ext cx="85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b="1" lang="fa-IR">
                <a:latin typeface="Rubik"/>
                <a:ea typeface="Rubik"/>
                <a:cs typeface="Rubik"/>
                <a:sym typeface="Rubik"/>
              </a:rPr>
              <a:t>نحوه عملکرد GAN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 : تبدیل نویز به توزیع مورد نظر</a:t>
            </a:r>
            <a:r>
              <a:rPr lang="fa-IR"/>
              <a:t> 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که اصولا در یک مرحله پیچیده تر است</a:t>
            </a:r>
            <a:endParaRPr/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809" name="Google Shape;80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810" name="Google Shape;81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4825" y="2021573"/>
            <a:ext cx="4314325" cy="25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Markov Chain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7" name="Google Shape;817;p64"/>
          <p:cNvSpPr txBox="1"/>
          <p:nvPr>
            <p:ph idx="1" type="body"/>
          </p:nvPr>
        </p:nvSpPr>
        <p:spPr>
          <a:xfrm>
            <a:off x="818100" y="1310850"/>
            <a:ext cx="75078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نشان دهنده فرایندهای ترتیبی است که احتمال رخداد یک اتفاق فقط وابسته به حالت در اتفاق مرحله قبلی است</a:t>
            </a:r>
            <a:endParaRPr/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8" name="Google Shape;818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819" name="Google Shape;81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4"/>
          <p:cNvPicPr preferRelativeResize="0"/>
          <p:nvPr/>
        </p:nvPicPr>
        <p:blipFill rotWithShape="1">
          <a:blip r:embed="rId4">
            <a:alphaModFix/>
          </a:blip>
          <a:srcRect b="0" l="0" r="5168" t="17566"/>
          <a:stretch/>
        </p:blipFill>
        <p:spPr>
          <a:xfrm>
            <a:off x="2530850" y="2381875"/>
            <a:ext cx="4082299" cy="226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Diffusion Models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6" name="Google Shape;826;p65"/>
          <p:cNvSpPr txBox="1"/>
          <p:nvPr>
            <p:ph idx="1" type="body"/>
          </p:nvPr>
        </p:nvSpPr>
        <p:spPr>
          <a:xfrm>
            <a:off x="311700" y="1342975"/>
            <a:ext cx="8520600" cy="19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fa-IR">
                <a:latin typeface="Rubik"/>
                <a:ea typeface="Rubik"/>
                <a:cs typeface="Rubik"/>
                <a:sym typeface="Rubik"/>
              </a:rPr>
              <a:t>ایده 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: بجای انتقال از نویز به توزیع داده‌ها در یک قدم در قدم‌های بیشتر ولی آسان‌تر</a:t>
            </a:r>
            <a:br>
              <a:rPr lang="fa-IR">
                <a:latin typeface="Rubik"/>
                <a:ea typeface="Rubik"/>
                <a:cs typeface="Rubik"/>
                <a:sym typeface="Rubik"/>
              </a:rPr>
            </a:b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85750" lvl="0" marL="514350" rtl="1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fa-IR">
                <a:latin typeface="Rubik"/>
                <a:ea typeface="Rubik"/>
                <a:cs typeface="Rubik"/>
                <a:sym typeface="Rubik"/>
              </a:rPr>
              <a:t>تعریف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 : تبدیل مرحله به مرحله یک توزیع ساده مثل گاوسی به توزیع داده‌ها در قدم‌های کوچک با استفاده از Markov chain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7" name="Google Shape;82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828" name="Google Shape;82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65"/>
          <p:cNvPicPr preferRelativeResize="0"/>
          <p:nvPr/>
        </p:nvPicPr>
        <p:blipFill rotWithShape="1">
          <a:blip r:embed="rId4">
            <a:alphaModFix/>
          </a:blip>
          <a:srcRect b="16618" l="0" r="0" t="10495"/>
          <a:stretch/>
        </p:blipFill>
        <p:spPr>
          <a:xfrm>
            <a:off x="2217100" y="3396100"/>
            <a:ext cx="4709799" cy="13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Diffusion: Forward Process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5" name="Google Shape;835;p66"/>
          <p:cNvSpPr txBox="1"/>
          <p:nvPr>
            <p:ph idx="1" type="body"/>
          </p:nvPr>
        </p:nvSpPr>
        <p:spPr>
          <a:xfrm>
            <a:off x="311700" y="1472450"/>
            <a:ext cx="8520600" cy="30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توزیع داده‌ها به شرط مرحله قبلی گاوسی است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ثابت میشود بعد از T مرحله اگر T به اندازه کافی بزرگ باشد به نویز خالص میرسیم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مرحله رو به جلو ( Forward Process) ثابت است</a:t>
            </a:r>
            <a:endParaRPr/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6" name="Google Shape;83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837" name="Google Shape;83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66"/>
          <p:cNvSpPr txBox="1"/>
          <p:nvPr/>
        </p:nvSpPr>
        <p:spPr>
          <a:xfrm>
            <a:off x="2574450" y="2143960"/>
            <a:ext cx="3995100" cy="427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857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Diffusion: Forward Process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4" name="Google Shape;844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پیاده‌سازی مرحله رو به جلو:</a:t>
            </a:r>
            <a:endParaRPr/>
          </a:p>
          <a:p>
            <a:pPr indent="-342900" lvl="0" marL="5715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نمونه از دادگان : </a:t>
            </a:r>
            <a:endParaRPr/>
          </a:p>
          <a:p>
            <a:pPr indent="-342900" lvl="0" marL="5715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نمونه گرفتن نویز از توزیع نرمال :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42900" lvl="0" marL="5715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اضافه کردن نویز به تصویر :</a:t>
            </a:r>
            <a:endParaRPr/>
          </a:p>
          <a:p>
            <a:pPr indent="0" lvl="1" marL="7112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5" name="Google Shape;84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846" name="Google Shape;84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4327" y="1465728"/>
            <a:ext cx="1045199" cy="622824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67"/>
          <p:cNvSpPr txBox="1"/>
          <p:nvPr/>
        </p:nvSpPr>
        <p:spPr>
          <a:xfrm>
            <a:off x="3940951" y="2169804"/>
            <a:ext cx="1262098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311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49" name="Google Shape;849;p67"/>
          <p:cNvSpPr txBox="1"/>
          <p:nvPr/>
        </p:nvSpPr>
        <p:spPr>
          <a:xfrm>
            <a:off x="3423558" y="2604365"/>
            <a:ext cx="2296884" cy="4321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850" name="Google Shape;850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16108" y="2433054"/>
            <a:ext cx="899617" cy="855241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67"/>
          <p:cNvSpPr txBox="1"/>
          <p:nvPr/>
        </p:nvSpPr>
        <p:spPr>
          <a:xfrm>
            <a:off x="3327302" y="3489367"/>
            <a:ext cx="3113315" cy="114473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D185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Diffusion: Reverse Process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7" name="Google Shape;857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در فرایند Reverse هدف Denoise کردن است</a:t>
            </a:r>
            <a:endParaRPr/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اگر قدم‌ها به اندازه کافی کوچک باشند این‌کار امکان پذیر است</a:t>
            </a:r>
            <a:endParaRPr/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54000" rtl="1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در این روش فرایند Reverse میتواند از یک نویز خالص شروع کند و 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به صورت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 مرحله مرحله</a:t>
            </a:r>
            <a:r>
              <a:rPr lang="fa-IR"/>
              <a:t> 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تصویر جدید تولید کند</a:t>
            </a:r>
            <a:endParaRPr/>
          </a:p>
        </p:txBody>
      </p:sp>
      <p:sp>
        <p:nvSpPr>
          <p:cNvPr id="858" name="Google Shape;85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859" name="Google Shape;85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258" y="2259462"/>
            <a:ext cx="7315200" cy="120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Diffusion: Reverse Process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66" name="Google Shape;86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آموزش مدل‌ها به چه صورت است؟</a:t>
            </a:r>
            <a:endParaRPr/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تابع هزینه کجا تعریف می شود؟</a:t>
            </a:r>
            <a:endParaRPr/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67" name="Google Shape;86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868" name="Google Shape;86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225" y="1360277"/>
            <a:ext cx="4767429" cy="3142873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69"/>
          <p:cNvSpPr txBox="1"/>
          <p:nvPr/>
        </p:nvSpPr>
        <p:spPr>
          <a:xfrm>
            <a:off x="5501252" y="2033111"/>
            <a:ext cx="2971200" cy="1077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115" l="0" r="-203" t="-558"/>
            </a:stretch>
          </a:blipFill>
          <a:ln cap="flat" cmpd="sng" w="9525">
            <a:solidFill>
              <a:srgbClr val="0D0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69"/>
          <p:cNvSpPr txBox="1"/>
          <p:nvPr/>
        </p:nvSpPr>
        <p:spPr>
          <a:xfrm>
            <a:off x="163862" y="3257695"/>
            <a:ext cx="2704737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D0DFF"/>
                </a:solidFill>
                <a:latin typeface="Rubik"/>
                <a:ea typeface="Rubik"/>
                <a:cs typeface="Rubik"/>
                <a:sym typeface="Rubik"/>
              </a:rPr>
              <a:t>پس خروجی شبکه‌ ما باید پارامتر‌های یک گاوسی باشند</a:t>
            </a:r>
            <a:endParaRPr/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D0DFF"/>
                </a:solidFill>
                <a:latin typeface="Rubik"/>
                <a:ea typeface="Rubik"/>
                <a:cs typeface="Rubik"/>
                <a:sym typeface="Rubik"/>
              </a:rPr>
              <a:t>که میانگین و واریانس آن است.(میتوان از واریانس صرف نظر کرد)</a:t>
            </a:r>
            <a:endParaRPr b="0" i="0" sz="1400" u="none" cap="none" strike="noStrike">
              <a:solidFill>
                <a:srgbClr val="0D0D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2" name="Google Shape;872;p69"/>
          <p:cNvSpPr/>
          <p:nvPr/>
        </p:nvSpPr>
        <p:spPr>
          <a:xfrm>
            <a:off x="6187900" y="3758450"/>
            <a:ext cx="1075800" cy="107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Diffusion: Loss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8" name="Google Shape;878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پس در نهایت شبکه‌ی ما باید با گرفتن تصویر مرحله t میانگین تصویر در مرحله t-1 را خروجی دهد</a:t>
            </a:r>
            <a:endParaRPr/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در نهایت ثابت میشود کمینه کردن عبارت بالا با کمینه کردن عبارت روبرو یکی است :</a:t>
            </a:r>
            <a:endParaRPr/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9" name="Google Shape;879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880" name="Google Shape;88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70"/>
          <p:cNvSpPr txBox="1"/>
          <p:nvPr/>
        </p:nvSpPr>
        <p:spPr>
          <a:xfrm>
            <a:off x="4507403" y="2400366"/>
            <a:ext cx="89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شبکه عصبی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82" name="Google Shape;88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5563" y="1888500"/>
            <a:ext cx="3052877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70"/>
          <p:cNvSpPr/>
          <p:nvPr/>
        </p:nvSpPr>
        <p:spPr>
          <a:xfrm rot="-5400000">
            <a:off x="4863950" y="1772775"/>
            <a:ext cx="179400" cy="1075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4" name="Google Shape;88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5638" y="4023075"/>
            <a:ext cx="6392733" cy="2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Diffusion: Train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0" name="Google Shape;890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1" name="Google Shape;89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892" name="Google Shape;89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568" y="1152483"/>
            <a:ext cx="7728858" cy="3267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Diffusion: Train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9" name="Google Shape;899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0" name="Google Shape;90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901" name="Google Shape;90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0459" y="1404710"/>
            <a:ext cx="6183085" cy="2911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Unsupervised Learning Examples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8" name="Google Shape;1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263" y="1537475"/>
            <a:ext cx="2071100" cy="21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1513" y="1678475"/>
            <a:ext cx="3145825" cy="17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13485" y="1537486"/>
            <a:ext cx="2141406" cy="205757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/>
          <p:nvPr/>
        </p:nvSpPr>
        <p:spPr>
          <a:xfrm>
            <a:off x="420763" y="3865850"/>
            <a:ext cx="267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a-I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Density Estimation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3215375" y="3865850"/>
            <a:ext cx="267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a-I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Dimensionality Reduction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6045125" y="3885588"/>
            <a:ext cx="267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a-I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Clustering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Diffusion: Sampling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8" name="Google Shape;908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9" name="Google Shape;90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910" name="Google Shape;91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4753" y="1119358"/>
            <a:ext cx="5494496" cy="3482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 Forward Process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17" name="Google Shape;917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18" name="Google Shape;91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919" name="Google Shape;91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5838" y="1666263"/>
            <a:ext cx="4812325" cy="18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4"/>
          <p:cNvSpPr txBox="1"/>
          <p:nvPr/>
        </p:nvSpPr>
        <p:spPr>
          <a:xfrm>
            <a:off x="1308600" y="3782800"/>
            <a:ext cx="65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20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تبدیل توزیع هدف به توزیع نرمال شناخته شده</a:t>
            </a:r>
            <a:endParaRPr b="0" i="0" sz="20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Diffusion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7" name="Google Shape;927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8" name="Google Shape;928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929" name="Google Shape;92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5825" y="1703874"/>
            <a:ext cx="4812326" cy="17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5"/>
          <p:cNvSpPr txBox="1"/>
          <p:nvPr/>
        </p:nvSpPr>
        <p:spPr>
          <a:xfrm>
            <a:off x="1036500" y="3799825"/>
            <a:ext cx="70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20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تبدیل نمونه از توزیع نرمال به توزیع هدف یا دادگان</a:t>
            </a:r>
            <a:endParaRPr b="0" i="0" sz="20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Diffusion Models Beats GANs</a:t>
            </a:r>
            <a:endParaRPr/>
          </a:p>
        </p:txBody>
      </p:sp>
      <p:sp>
        <p:nvSpPr>
          <p:cNvPr id="937" name="Google Shape;937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38" name="Google Shape;938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939" name="Google Shape;93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075" y="1309793"/>
            <a:ext cx="7772400" cy="2901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Diffusion Models Beats GANs</a:t>
            </a:r>
            <a:endParaRPr/>
          </a:p>
        </p:txBody>
      </p:sp>
      <p:sp>
        <p:nvSpPr>
          <p:cNvPr id="946" name="Google Shape;946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47" name="Google Shape;947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948" name="Google Shape;94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9" name="Google Shape;949;p77"/>
          <p:cNvGrpSpPr/>
          <p:nvPr/>
        </p:nvGrpSpPr>
        <p:grpSpPr>
          <a:xfrm>
            <a:off x="528950" y="1283500"/>
            <a:ext cx="8097976" cy="2975400"/>
            <a:chOff x="528950" y="1283500"/>
            <a:chExt cx="8097976" cy="2975400"/>
          </a:xfrm>
        </p:grpSpPr>
        <p:pic>
          <p:nvPicPr>
            <p:cNvPr id="950" name="Google Shape;950;p77"/>
            <p:cNvPicPr preferRelativeResize="0"/>
            <p:nvPr/>
          </p:nvPicPr>
          <p:blipFill rotWithShape="1">
            <a:blip r:embed="rId4">
              <a:alphaModFix/>
            </a:blip>
            <a:srcRect b="0" l="-704" r="0" t="0"/>
            <a:stretch/>
          </p:blipFill>
          <p:spPr>
            <a:xfrm>
              <a:off x="652000" y="1283500"/>
              <a:ext cx="7974926" cy="2953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1" name="Google Shape;951;p77"/>
            <p:cNvSpPr/>
            <p:nvPr/>
          </p:nvSpPr>
          <p:spPr>
            <a:xfrm>
              <a:off x="528950" y="1283500"/>
              <a:ext cx="212700" cy="2975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Conditional Diffusion</a:t>
            </a:r>
            <a:endParaRPr/>
          </a:p>
        </p:txBody>
      </p:sp>
      <p:sp>
        <p:nvSpPr>
          <p:cNvPr id="957" name="Google Shape;957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958" name="Google Shape;95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8"/>
          <p:cNvSpPr/>
          <p:nvPr/>
        </p:nvSpPr>
        <p:spPr>
          <a:xfrm>
            <a:off x="1166268" y="1744511"/>
            <a:ext cx="1687200" cy="1654500"/>
          </a:xfrm>
          <a:prstGeom prst="ellipse">
            <a:avLst/>
          </a:prstGeom>
          <a:solidFill>
            <a:srgbClr val="387856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Explicit Conditioning</a:t>
            </a:r>
            <a:endParaRPr/>
          </a:p>
        </p:txBody>
      </p:sp>
      <p:sp>
        <p:nvSpPr>
          <p:cNvPr id="960" name="Google Shape;960;p78"/>
          <p:cNvSpPr/>
          <p:nvPr/>
        </p:nvSpPr>
        <p:spPr>
          <a:xfrm>
            <a:off x="3728397" y="1744511"/>
            <a:ext cx="1687200" cy="1654500"/>
          </a:xfrm>
          <a:prstGeom prst="ellipse">
            <a:avLst/>
          </a:prstGeom>
          <a:solidFill>
            <a:srgbClr val="387956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Classifier Guidance</a:t>
            </a:r>
            <a:endParaRPr/>
          </a:p>
        </p:txBody>
      </p:sp>
      <p:sp>
        <p:nvSpPr>
          <p:cNvPr id="961" name="Google Shape;961;p78"/>
          <p:cNvSpPr/>
          <p:nvPr/>
        </p:nvSpPr>
        <p:spPr>
          <a:xfrm>
            <a:off x="6290526" y="1744511"/>
            <a:ext cx="1687200" cy="1654500"/>
          </a:xfrm>
          <a:prstGeom prst="ellipse">
            <a:avLst/>
          </a:prstGeom>
          <a:solidFill>
            <a:srgbClr val="387856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Classifier-Free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Guidance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Explicit Conditioning</a:t>
            </a:r>
            <a:endParaRPr/>
          </a:p>
        </p:txBody>
      </p:sp>
      <p:sp>
        <p:nvSpPr>
          <p:cNvPr id="967" name="Google Shape;967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968" name="Google Shape;96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79"/>
          <p:cNvSpPr txBox="1"/>
          <p:nvPr/>
        </p:nvSpPr>
        <p:spPr>
          <a:xfrm>
            <a:off x="2436240" y="1520470"/>
            <a:ext cx="290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یک پسر نوجوان که لباس قرمز پوشیده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0" name="Google Shape;970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1855" y="2525939"/>
            <a:ext cx="4800305" cy="155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1" name="Google Shape;971;p79"/>
          <p:cNvCxnSpPr/>
          <p:nvPr/>
        </p:nvCxnSpPr>
        <p:spPr>
          <a:xfrm>
            <a:off x="2596104" y="1828247"/>
            <a:ext cx="0" cy="5934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Classifier Free Guidance</a:t>
            </a:r>
            <a:endParaRPr/>
          </a:p>
        </p:txBody>
      </p:sp>
      <p:sp>
        <p:nvSpPr>
          <p:cNvPr id="977" name="Google Shape;977;p80"/>
          <p:cNvSpPr txBox="1"/>
          <p:nvPr>
            <p:ph idx="1" type="body"/>
          </p:nvPr>
        </p:nvSpPr>
        <p:spPr>
          <a:xfrm>
            <a:off x="311700" y="115247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اگر بخواهیم کنترل بیشتری روی شرط داشته باشیم چه؟</a:t>
            </a:r>
            <a:endParaRPr/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78" name="Google Shape;978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979" name="Google Shape;97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0069" y="2113710"/>
            <a:ext cx="5283181" cy="244309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80"/>
          <p:cNvSpPr txBox="1"/>
          <p:nvPr/>
        </p:nvSpPr>
        <p:spPr>
          <a:xfrm>
            <a:off x="2233791" y="1680814"/>
            <a:ext cx="477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یک پنجره شیشه ای رنگی از پاندا در حال خوردن بامبو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82" name="Google Shape;982;p80"/>
          <p:cNvSpPr txBox="1"/>
          <p:nvPr/>
        </p:nvSpPr>
        <p:spPr>
          <a:xfrm>
            <a:off x="586063" y="2563417"/>
            <a:ext cx="150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Explicit conditioning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3" name="Google Shape;983;p80"/>
          <p:cNvSpPr txBox="1"/>
          <p:nvPr/>
        </p:nvSpPr>
        <p:spPr>
          <a:xfrm>
            <a:off x="7246191" y="2575074"/>
            <a:ext cx="150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fa-IR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Classifier-free Guidance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4" name="Google Shape;984;p80"/>
          <p:cNvSpPr txBox="1"/>
          <p:nvPr/>
        </p:nvSpPr>
        <p:spPr>
          <a:xfrm>
            <a:off x="2767191" y="4480899"/>
            <a:ext cx="667500" cy="307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95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985" name="Google Shape;985;p80"/>
          <p:cNvSpPr txBox="1"/>
          <p:nvPr/>
        </p:nvSpPr>
        <p:spPr>
          <a:xfrm>
            <a:off x="5590427" y="4518850"/>
            <a:ext cx="667500" cy="307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399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Classifier Free Guidance</a:t>
            </a:r>
            <a:endParaRPr/>
          </a:p>
        </p:txBody>
      </p:sp>
      <p:sp>
        <p:nvSpPr>
          <p:cNvPr id="991" name="Google Shape;991;p81"/>
          <p:cNvSpPr txBox="1"/>
          <p:nvPr>
            <p:ph idx="1" type="body"/>
          </p:nvPr>
        </p:nvSpPr>
        <p:spPr>
          <a:xfrm>
            <a:off x="1171150" y="1669050"/>
            <a:ext cx="7661100" cy="28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b="1" lang="fa-IR">
                <a:latin typeface="Rubik"/>
                <a:ea typeface="Rubik"/>
                <a:cs typeface="Rubik"/>
                <a:sym typeface="Rubik"/>
              </a:rPr>
              <a:t>ایده </a:t>
            </a:r>
            <a:r>
              <a:rPr lang="fa-IR">
                <a:latin typeface="Rubik"/>
                <a:ea typeface="Rubik"/>
                <a:cs typeface="Rubik"/>
                <a:sym typeface="Rubik"/>
              </a:rPr>
              <a:t>: اجازه بدهیم خود مدل از آشفتگی‌ها (Perturbations) برای راهنمایی استفاده کند</a:t>
            </a:r>
            <a:endParaRPr/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یک مدل شرطی به روش صریح (explicit condition) آموزش می دهیم :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 همچنین همان مدل را بصورت غیر شرطی با حذف شرط آموزش می دهیم :</a:t>
            </a:r>
            <a:endParaRPr/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92" name="Google Shape;992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993" name="Google Shape;99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81"/>
          <p:cNvSpPr txBox="1"/>
          <p:nvPr/>
        </p:nvSpPr>
        <p:spPr>
          <a:xfrm>
            <a:off x="311697" y="2809248"/>
            <a:ext cx="1611000" cy="400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817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995" name="Google Shape;995;p81"/>
          <p:cNvSpPr txBox="1"/>
          <p:nvPr/>
        </p:nvSpPr>
        <p:spPr>
          <a:xfrm>
            <a:off x="311697" y="3209442"/>
            <a:ext cx="1611000" cy="400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845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Classifier Free Guidance</a:t>
            </a:r>
            <a:endParaRPr/>
          </a:p>
        </p:txBody>
      </p:sp>
      <p:sp>
        <p:nvSpPr>
          <p:cNvPr id="1001" name="Google Shape;1001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1002" name="Google Shape;100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3" name="Google Shape;1003;p82"/>
          <p:cNvCxnSpPr/>
          <p:nvPr/>
        </p:nvCxnSpPr>
        <p:spPr>
          <a:xfrm flipH="1" rot="10800000">
            <a:off x="2516588" y="1817646"/>
            <a:ext cx="1622100" cy="1447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cxnSp>
        <p:nvCxnSpPr>
          <p:cNvPr id="1004" name="Google Shape;1004;p82"/>
          <p:cNvCxnSpPr/>
          <p:nvPr/>
        </p:nvCxnSpPr>
        <p:spPr>
          <a:xfrm>
            <a:off x="2516588" y="3265446"/>
            <a:ext cx="1809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1005" name="Google Shape;1005;p82"/>
          <p:cNvSpPr txBox="1"/>
          <p:nvPr/>
        </p:nvSpPr>
        <p:spPr>
          <a:xfrm>
            <a:off x="1935642" y="2141436"/>
            <a:ext cx="1611000" cy="400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817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006" name="Google Shape;1006;p82"/>
          <p:cNvSpPr txBox="1"/>
          <p:nvPr/>
        </p:nvSpPr>
        <p:spPr>
          <a:xfrm>
            <a:off x="2522030" y="3287177"/>
            <a:ext cx="1611000" cy="400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817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1007" name="Google Shape;1007;p82"/>
          <p:cNvCxnSpPr/>
          <p:nvPr/>
        </p:nvCxnSpPr>
        <p:spPr>
          <a:xfrm rot="10800000">
            <a:off x="4127541" y="1852146"/>
            <a:ext cx="192900" cy="141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1008" name="Google Shape;1008;p82"/>
          <p:cNvSpPr txBox="1"/>
          <p:nvPr/>
        </p:nvSpPr>
        <p:spPr>
          <a:xfrm>
            <a:off x="4208675" y="1852275"/>
            <a:ext cx="3000000" cy="400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845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009" name="Google Shape;1009;p82"/>
          <p:cNvSpPr txBox="1"/>
          <p:nvPr/>
        </p:nvSpPr>
        <p:spPr>
          <a:xfrm>
            <a:off x="4208684" y="2392891"/>
            <a:ext cx="1898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جهت از بدون شرط به حالت شرطی نمونه</a:t>
            </a:r>
            <a:endParaRPr b="0"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از این جهت به عنوان راهنما استفاده میکنیم</a:t>
            </a:r>
            <a:endParaRPr b="0" i="0" sz="1400" u="none" cap="none" strike="noStrik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Unsupervised Learning : Generative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آموزش روی نمونه‌های یک توزیع و یادگیری توزیع داده‌ها</a:t>
            </a:r>
            <a:endParaRPr/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9144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2" name="Google Shape;19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193" name="Google Shape;1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2066" y="2148572"/>
            <a:ext cx="386366" cy="399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7266" y="1853685"/>
            <a:ext cx="386365" cy="41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06957" y="2110138"/>
            <a:ext cx="386366" cy="40568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0"/>
          <p:cNvSpPr/>
          <p:nvPr/>
        </p:nvSpPr>
        <p:spPr>
          <a:xfrm>
            <a:off x="3373693" y="2148572"/>
            <a:ext cx="583200" cy="405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0"/>
          <p:cNvSpPr txBox="1"/>
          <p:nvPr/>
        </p:nvSpPr>
        <p:spPr>
          <a:xfrm>
            <a:off x="3350945" y="1767733"/>
            <a:ext cx="628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2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آموزش</a:t>
            </a:r>
            <a:endParaRPr b="0" i="0" sz="12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4154113" y="2013822"/>
            <a:ext cx="1339200" cy="766500"/>
          </a:xfrm>
          <a:prstGeom prst="roundRect">
            <a:avLst>
              <a:gd fmla="val 16667" name="adj"/>
            </a:avLst>
          </a:prstGeom>
          <a:solidFill>
            <a:srgbClr val="F3CB91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baseline="-25000" i="0" lang="fa-I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b="0" i="0" lang="fa-I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(x)</a:t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1761825" y="2630787"/>
            <a:ext cx="189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داده آموزش  ~ p</a:t>
            </a:r>
            <a:r>
              <a:rPr b="0" baseline="-2500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data</a:t>
            </a: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(x)</a:t>
            </a:r>
            <a:endParaRPr/>
          </a:p>
        </p:txBody>
      </p:sp>
      <p:cxnSp>
        <p:nvCxnSpPr>
          <p:cNvPr id="201" name="Google Shape;201;p20"/>
          <p:cNvCxnSpPr/>
          <p:nvPr/>
        </p:nvCxnSpPr>
        <p:spPr>
          <a:xfrm flipH="1">
            <a:off x="2692458" y="2818551"/>
            <a:ext cx="193200" cy="5094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2" name="Google Shape;202;p20"/>
          <p:cNvSpPr txBox="1"/>
          <p:nvPr/>
        </p:nvSpPr>
        <p:spPr>
          <a:xfrm>
            <a:off x="1934938" y="3309275"/>
            <a:ext cx="189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نمونه برداشتن از توزیع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5681662" y="2161282"/>
            <a:ext cx="583200" cy="4056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5419029" y="1725183"/>
            <a:ext cx="109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نمونه برداری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05" name="Google Shape;20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79591" y="1762037"/>
            <a:ext cx="412125" cy="399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95795" y="2044732"/>
            <a:ext cx="386366" cy="392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89145" y="2108461"/>
            <a:ext cx="386366" cy="40568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/>
          <p:nvPr/>
        </p:nvSpPr>
        <p:spPr>
          <a:xfrm>
            <a:off x="971950" y="3366525"/>
            <a:ext cx="7500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rtl="1" algn="r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fa-IR" sz="1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اهداف </a:t>
            </a:r>
            <a:r>
              <a:rPr lang="fa-IR" sz="1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1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ubik"/>
              <a:buChar char="●"/>
            </a:pPr>
            <a:r>
              <a:rPr lang="fa-IR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یادگیری (p</a:t>
            </a:r>
            <a:r>
              <a:rPr baseline="-25000" lang="fa-IR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model</a:t>
            </a:r>
            <a:r>
              <a:rPr lang="fa-IR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(x بطوریکه (p</a:t>
            </a:r>
            <a:r>
              <a:rPr baseline="-25000" lang="fa-IR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data</a:t>
            </a:r>
            <a:r>
              <a:rPr lang="fa-IR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(x را تخمین بزند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ubik"/>
              <a:buChar char="●"/>
            </a:pPr>
            <a:r>
              <a:rPr lang="fa-IR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نمونه برداری جدید از (p</a:t>
            </a:r>
            <a:r>
              <a:rPr baseline="-25000" lang="fa-IR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model</a:t>
            </a:r>
            <a:r>
              <a:rPr lang="fa-IR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(x</a:t>
            </a:r>
            <a:endParaRPr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Classifier Free Guidance</a:t>
            </a:r>
            <a:endParaRPr/>
          </a:p>
        </p:txBody>
      </p:sp>
      <p:sp>
        <p:nvSpPr>
          <p:cNvPr id="1015" name="Google Shape;1015;p83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چگونه نمونه تولید کنیم؟</a:t>
            </a:r>
            <a:endParaRPr/>
          </a:p>
        </p:txBody>
      </p:sp>
      <p:sp>
        <p:nvSpPr>
          <p:cNvPr id="1016" name="Google Shape;1016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1017" name="Google Shape;101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83"/>
          <p:cNvSpPr txBox="1"/>
          <p:nvPr/>
        </p:nvSpPr>
        <p:spPr>
          <a:xfrm>
            <a:off x="1790700" y="2477484"/>
            <a:ext cx="5562600" cy="369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310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019" name="Google Shape;1019;p83"/>
          <p:cNvSpPr txBox="1"/>
          <p:nvPr/>
        </p:nvSpPr>
        <p:spPr>
          <a:xfrm>
            <a:off x="1790700" y="1859922"/>
            <a:ext cx="391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تخمین جدید ما از نویز در نمونه جدید تولید کردن به این صورت خواهد بود :</a:t>
            </a:r>
            <a:endParaRPr b="0" i="0" sz="1400" u="none" cap="none" strike="noStrike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20" name="Google Shape;1020;p83"/>
          <p:cNvSpPr/>
          <p:nvPr/>
        </p:nvSpPr>
        <p:spPr>
          <a:xfrm rot="-5400000">
            <a:off x="5752685" y="1824076"/>
            <a:ext cx="221700" cy="2286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83"/>
          <p:cNvSpPr txBox="1"/>
          <p:nvPr/>
        </p:nvSpPr>
        <p:spPr>
          <a:xfrm>
            <a:off x="4938425" y="3114050"/>
            <a:ext cx="230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387856"/>
                </a:solidFill>
                <a:latin typeface="Rubik"/>
                <a:ea typeface="Rubik"/>
                <a:cs typeface="Rubik"/>
                <a:sym typeface="Rubik"/>
              </a:rPr>
              <a:t>جهت از غیر شرطی به شرطی</a:t>
            </a:r>
            <a:endParaRPr b="0" i="0" sz="1400" u="none" cap="none" strike="noStrike">
              <a:solidFill>
                <a:srgbClr val="38785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1022" name="Google Shape;1022;p83"/>
          <p:cNvCxnSpPr/>
          <p:nvPr/>
        </p:nvCxnSpPr>
        <p:spPr>
          <a:xfrm flipH="1">
            <a:off x="3924918" y="2790568"/>
            <a:ext cx="613200" cy="5751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23" name="Google Shape;1023;p83"/>
          <p:cNvSpPr txBox="1"/>
          <p:nvPr/>
        </p:nvSpPr>
        <p:spPr>
          <a:xfrm>
            <a:off x="2593474" y="3350295"/>
            <a:ext cx="230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387856"/>
                </a:solidFill>
                <a:latin typeface="Rubik"/>
                <a:ea typeface="Rubik"/>
                <a:cs typeface="Rubik"/>
                <a:sym typeface="Rubik"/>
              </a:rPr>
              <a:t>ضریب گاما کنترل میکند که چقدر میخواهیم روی شرط کنترل داشته باشیم</a:t>
            </a:r>
            <a:endParaRPr b="0" i="0" sz="1400" u="none" cap="none" strike="noStrike">
              <a:solidFill>
                <a:srgbClr val="38785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Classifier Free Guidance</a:t>
            </a:r>
            <a:endParaRPr/>
          </a:p>
        </p:txBody>
      </p:sp>
      <p:sp>
        <p:nvSpPr>
          <p:cNvPr id="1029" name="Google Shape;1029;p84"/>
          <p:cNvSpPr txBox="1"/>
          <p:nvPr>
            <p:ph idx="1" type="body"/>
          </p:nvPr>
        </p:nvSpPr>
        <p:spPr>
          <a:xfrm>
            <a:off x="311700" y="1152475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اگر بخواهیم کنترل بیشتری روی شرط داشته باشیم چه؟</a:t>
            </a:r>
            <a:endParaRPr/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30" name="Google Shape;1030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1031" name="Google Shape;103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0069" y="2113710"/>
            <a:ext cx="5283181" cy="244309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84"/>
          <p:cNvSpPr txBox="1"/>
          <p:nvPr/>
        </p:nvSpPr>
        <p:spPr>
          <a:xfrm>
            <a:off x="2233791" y="1680814"/>
            <a:ext cx="477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یک پنجره شیشه ای رنگی از پاندا در حال خوردن بامبو</a:t>
            </a:r>
            <a:endParaRPr b="0"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34" name="Google Shape;1034;p84"/>
          <p:cNvSpPr txBox="1"/>
          <p:nvPr/>
        </p:nvSpPr>
        <p:spPr>
          <a:xfrm>
            <a:off x="586063" y="2563417"/>
            <a:ext cx="150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Explicit conditioning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5" name="Google Shape;1035;p84"/>
          <p:cNvSpPr txBox="1"/>
          <p:nvPr/>
        </p:nvSpPr>
        <p:spPr>
          <a:xfrm>
            <a:off x="7246191" y="2575074"/>
            <a:ext cx="150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fa-IR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Classifier-free Guidance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6" name="Google Shape;1036;p84"/>
          <p:cNvSpPr txBox="1"/>
          <p:nvPr/>
        </p:nvSpPr>
        <p:spPr>
          <a:xfrm>
            <a:off x="2767191" y="4480899"/>
            <a:ext cx="667500" cy="307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95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037" name="Google Shape;1037;p84"/>
          <p:cNvSpPr txBox="1"/>
          <p:nvPr/>
        </p:nvSpPr>
        <p:spPr>
          <a:xfrm>
            <a:off x="5590427" y="4518850"/>
            <a:ext cx="667500" cy="307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399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Stable Diffusion</a:t>
            </a:r>
            <a:endParaRPr/>
          </a:p>
        </p:txBody>
      </p:sp>
      <p:sp>
        <p:nvSpPr>
          <p:cNvPr id="1043" name="Google Shape;1043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540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44" name="Google Shape;1044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1045" name="Google Shape;104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4514" y="1058133"/>
            <a:ext cx="6574970" cy="325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85"/>
          <p:cNvSpPr txBox="1"/>
          <p:nvPr/>
        </p:nvSpPr>
        <p:spPr>
          <a:xfrm>
            <a:off x="1963752" y="4447819"/>
            <a:ext cx="5216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0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Robin Rombach et al. High-Resolution Image Synthesis with Latent Diffusion Models</a:t>
            </a:r>
            <a:endParaRPr b="0" i="0" sz="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خلاصه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53" name="Google Shape;1053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1054" name="Google Shape;105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0579" y="1233425"/>
            <a:ext cx="5823858" cy="3346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sp>
        <p:nvSpPr>
          <p:cNvPr id="1061" name="Google Shape;1061;p87"/>
          <p:cNvSpPr txBox="1"/>
          <p:nvPr>
            <p:ph type="title"/>
          </p:nvPr>
        </p:nvSpPr>
        <p:spPr>
          <a:xfrm>
            <a:off x="311700" y="355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References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62" name="Google Shape;106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87"/>
          <p:cNvSpPr txBox="1"/>
          <p:nvPr/>
        </p:nvSpPr>
        <p:spPr>
          <a:xfrm>
            <a:off x="723900" y="1219425"/>
            <a:ext cx="8108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Kingma and Welling, “Auto-Encoding Variational Bayes”, ICLR 2014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Ian Goodfellow et al., “Generative Adversarial Nets”, NIPS 2014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Radford et al, “Unsupervised Representation Learning with Deep Convolutional Generative Adversarial Networks”, ICLR 2016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Phillip Isola et al., Image-to-Image Translation with Conditional Adversarial Networks, CVPR 2017.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Deep Learning Course, Dr.Soleimani 2023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EECS 442 Fall 2023, Sarah Jabbour, Yiming Dou, Daniel Geng, University of Michigan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Understanding Deep Learning, 2023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Generative Models Examples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4" name="Google Shape;214;p21"/>
          <p:cNvSpPr txBox="1"/>
          <p:nvPr>
            <p:ph idx="1" type="body"/>
          </p:nvPr>
        </p:nvSpPr>
        <p:spPr>
          <a:xfrm>
            <a:off x="266875" y="1840225"/>
            <a:ext cx="85206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5" name="Google Shape;21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216" name="Google Shape;2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875" y="1839722"/>
            <a:ext cx="2287672" cy="15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8781" y="1840223"/>
            <a:ext cx="2556787" cy="1532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1069" y="1843849"/>
            <a:ext cx="2306406" cy="152799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 txBox="1"/>
          <p:nvPr/>
        </p:nvSpPr>
        <p:spPr>
          <a:xfrm>
            <a:off x="541250" y="3371843"/>
            <a:ext cx="1737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Alec Radford et al. 2016</a:t>
            </a:r>
            <a:endParaRPr b="0" i="0" sz="1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3765953" y="3371843"/>
            <a:ext cx="159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Phillip Isola et al. 2017</a:t>
            </a:r>
            <a:endParaRPr b="0" i="0" sz="1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6870407" y="3391207"/>
            <a:ext cx="1383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a-IR" sz="1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سرویس روتوش دیوار</a:t>
            </a:r>
            <a:endParaRPr b="0" i="0" sz="1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libri"/>
              <a:buNone/>
            </a:pPr>
            <a:r>
              <a:rPr b="1" lang="fa-IR" sz="3600">
                <a:latin typeface="Rubik"/>
                <a:ea typeface="Rubik"/>
                <a:cs typeface="Rubik"/>
                <a:sym typeface="Rubik"/>
              </a:rPr>
              <a:t>چرا Generative Models؟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8" name="Google Shape;228;p22"/>
          <p:cNvSpPr txBox="1"/>
          <p:nvPr>
            <p:ph idx="1" type="body"/>
          </p:nvPr>
        </p:nvSpPr>
        <p:spPr>
          <a:xfrm>
            <a:off x="311700" y="1806600"/>
            <a:ext cx="8520600" cy="24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1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تولید تصاویر واقعی</a:t>
            </a:r>
            <a:br>
              <a:rPr lang="fa-IR">
                <a:latin typeface="Rubik"/>
                <a:ea typeface="Rubik"/>
                <a:cs typeface="Rubik"/>
                <a:sym typeface="Rubik"/>
              </a:rPr>
            </a:br>
            <a:endParaRPr/>
          </a:p>
          <a:p>
            <a:pPr indent="-3429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یادگیری بازنمایی‌های سودمند برای وظایف پایین‌دستی (Downstream tasks)</a:t>
            </a:r>
            <a:br>
              <a:rPr lang="fa-IR">
                <a:latin typeface="Rubik"/>
                <a:ea typeface="Rubik"/>
                <a:cs typeface="Rubik"/>
                <a:sym typeface="Rubik"/>
              </a:rPr>
            </a:br>
            <a:endParaRPr/>
          </a:p>
          <a:p>
            <a:pPr indent="-3429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fa-IR">
                <a:latin typeface="Rubik"/>
                <a:ea typeface="Rubik"/>
                <a:cs typeface="Rubik"/>
                <a:sym typeface="Rubik"/>
              </a:rPr>
              <a:t>مدل کردن دنیای فیزیکی برای شبیه‌سازی ( رباتیکز و کاربرد‌های یادگیری تقویتی)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9" name="Google Shape;2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a-IR"/>
              <a:t>‹#›</a:t>
            </a:fld>
            <a:endParaRPr/>
          </a:p>
        </p:txBody>
      </p:sp>
      <p:pic>
        <p:nvPicPr>
          <p:cNvPr id="230" name="Google Shape;2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